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101"/>
  </p:notesMasterIdLst>
  <p:handoutMasterIdLst>
    <p:handoutMasterId r:id="rId102"/>
  </p:handoutMasterIdLst>
  <p:sldIdLst>
    <p:sldId id="302" r:id="rId3"/>
    <p:sldId id="258" r:id="rId4"/>
    <p:sldId id="332" r:id="rId5"/>
    <p:sldId id="775" r:id="rId6"/>
    <p:sldId id="776" r:id="rId7"/>
    <p:sldId id="777" r:id="rId8"/>
    <p:sldId id="778" r:id="rId9"/>
    <p:sldId id="780" r:id="rId10"/>
    <p:sldId id="781" r:id="rId11"/>
    <p:sldId id="782" r:id="rId12"/>
    <p:sldId id="783" r:id="rId13"/>
    <p:sldId id="784" r:id="rId14"/>
    <p:sldId id="785" r:id="rId15"/>
    <p:sldId id="786" r:id="rId16"/>
    <p:sldId id="787" r:id="rId17"/>
    <p:sldId id="788" r:id="rId18"/>
    <p:sldId id="790" r:id="rId19"/>
    <p:sldId id="789" r:id="rId20"/>
    <p:sldId id="791" r:id="rId21"/>
    <p:sldId id="792" r:id="rId22"/>
    <p:sldId id="793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29" r:id="rId59"/>
    <p:sldId id="830" r:id="rId60"/>
    <p:sldId id="831" r:id="rId61"/>
    <p:sldId id="832" r:id="rId62"/>
    <p:sldId id="833" r:id="rId63"/>
    <p:sldId id="834" r:id="rId64"/>
    <p:sldId id="835" r:id="rId65"/>
    <p:sldId id="836" r:id="rId66"/>
    <p:sldId id="837" r:id="rId67"/>
    <p:sldId id="838" r:id="rId68"/>
    <p:sldId id="839" r:id="rId69"/>
    <p:sldId id="840" r:id="rId70"/>
    <p:sldId id="841" r:id="rId71"/>
    <p:sldId id="842" r:id="rId72"/>
    <p:sldId id="843" r:id="rId73"/>
    <p:sldId id="844" r:id="rId74"/>
    <p:sldId id="845" r:id="rId75"/>
    <p:sldId id="846" r:id="rId76"/>
    <p:sldId id="847" r:id="rId77"/>
    <p:sldId id="848" r:id="rId78"/>
    <p:sldId id="849" r:id="rId79"/>
    <p:sldId id="850" r:id="rId80"/>
    <p:sldId id="851" r:id="rId81"/>
    <p:sldId id="852" r:id="rId82"/>
    <p:sldId id="853" r:id="rId83"/>
    <p:sldId id="854" r:id="rId84"/>
    <p:sldId id="855" r:id="rId85"/>
    <p:sldId id="856" r:id="rId86"/>
    <p:sldId id="857" r:id="rId87"/>
    <p:sldId id="858" r:id="rId88"/>
    <p:sldId id="859" r:id="rId89"/>
    <p:sldId id="860" r:id="rId90"/>
    <p:sldId id="861" r:id="rId91"/>
    <p:sldId id="862" r:id="rId92"/>
    <p:sldId id="863" r:id="rId93"/>
    <p:sldId id="864" r:id="rId94"/>
    <p:sldId id="865" r:id="rId95"/>
    <p:sldId id="866" r:id="rId96"/>
    <p:sldId id="867" r:id="rId97"/>
    <p:sldId id="868" r:id="rId98"/>
    <p:sldId id="870" r:id="rId99"/>
    <p:sldId id="521" r:id="rId100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3300"/>
    <a:srgbClr val="339933"/>
    <a:srgbClr val="87A846"/>
    <a:srgbClr val="FF6600"/>
    <a:srgbClr val="0066CC"/>
    <a:srgbClr val="EBFC10"/>
    <a:srgbClr val="C58371"/>
    <a:srgbClr val="556A2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706" autoAdjust="0"/>
    <p:restoredTop sz="90909" autoAdjust="0"/>
  </p:normalViewPr>
  <p:slideViewPr>
    <p:cSldViewPr>
      <p:cViewPr varScale="1">
        <p:scale>
          <a:sx n="70" d="100"/>
          <a:sy n="70" d="100"/>
        </p:scale>
        <p:origin x="-756" y="-96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49809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4157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3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/98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2015-08-26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4949726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dirty="0" smtClean="0"/>
              <a:t> 시리얼 통신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11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600" kern="0" dirty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동명대학교 </a:t>
            </a:r>
            <a:r>
              <a:rPr lang="ko-KR" altLang="en-US" sz="1600" kern="0" dirty="0" err="1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en-US" altLang="ko-KR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endParaRPr lang="ko-KR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송신부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UDR(</a:t>
            </a:r>
            <a:r>
              <a:rPr lang="ko-KR" altLang="en-US" dirty="0" smtClean="0"/>
              <a:t>송신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기록된 데이터는 송신 천이 레지스터로 옮겨진 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비트 이후에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비트씩 오른쪽으로 천이하면서 </a:t>
            </a:r>
            <a:r>
              <a:rPr lang="en-US" altLang="ko-KR" dirty="0" err="1" smtClean="0"/>
              <a:t>TxD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핀으로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패리티가 홀수 혹은 짝수일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패리티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이어 출력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err="1" smtClean="0"/>
              <a:t>수신부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RxD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핀에서 입력되는 시작 비트 신호에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맞추어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들어오는 신호를 데이터로 복구시켜 </a:t>
            </a:r>
            <a:r>
              <a:rPr lang="en-US" altLang="ko-KR" dirty="0" smtClean="0"/>
              <a:t>MSB</a:t>
            </a:r>
            <a:r>
              <a:rPr lang="ko-KR" altLang="en-US" dirty="0" smtClean="0"/>
              <a:t>부터 오른쪽으로 천이하면서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수신 천이 레지스터에 입력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패리티 비트로 패리티 설정에 따라 패리티를 검사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패리티 비트에 이어 정지 비트가 등장하는지의 여부를 검사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USART </a:t>
            </a:r>
            <a:r>
              <a:rPr lang="ko-KR" altLang="en-US" dirty="0" smtClean="0"/>
              <a:t>초기화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수신 및 송신 기능 활성화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USART</a:t>
            </a:r>
            <a:r>
              <a:rPr lang="ko-KR" altLang="en-US" dirty="0" smtClean="0"/>
              <a:t>를 사용하기 위해서는 송수신 기능을 활성화 필요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2534868"/>
            <a:ext cx="8136903" cy="154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USCRnB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레지스터는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기능 활성화 설정을 주로 담당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6408712" cy="128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3174037"/>
            <a:ext cx="8208912" cy="277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USART </a:t>
            </a:r>
            <a:r>
              <a:rPr lang="ko-KR" altLang="en-US" dirty="0" smtClean="0"/>
              <a:t>송신과 수신을 위한 상세 설정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10" y="1507260"/>
            <a:ext cx="8352928" cy="444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7958658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USCRnC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통신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비트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비트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클록의</a:t>
            </a:r>
            <a:r>
              <a:rPr lang="ko-KR" altLang="en-US" dirty="0" smtClean="0"/>
              <a:t> 샘플링 위치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 통신 모드인 경우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통신 모드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348880"/>
            <a:ext cx="6912768" cy="13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509120"/>
            <a:ext cx="7216314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34722" cy="5500688"/>
          </a:xfrm>
        </p:spPr>
        <p:txBody>
          <a:bodyPr/>
          <a:lstStyle/>
          <a:p>
            <a:pPr lvl="2"/>
            <a:r>
              <a:rPr lang="ko-KR" altLang="en-US" dirty="0" smtClean="0"/>
              <a:t>데이터 비트 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5"/>
            <a:ext cx="5544616" cy="297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251520" y="4555060"/>
            <a:ext cx="4572000" cy="1946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패리티 모드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송신부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: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데이터 천이 출력 후 패리티 모드 설정에 따라 패리티 비트 출력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수신부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수신 비트와 패리티 비트가      천이되면서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XOR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검사를 통해       패리티 모드 관련 에러 검출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955751"/>
            <a:ext cx="3816424" cy="164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정지 비트 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프레임과 프레임 사이를 구분하기 위한 전송이 없어야 하는 시간 구간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414" y="1813912"/>
            <a:ext cx="505750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11-1]</a:t>
            </a:r>
          </a:p>
          <a:p>
            <a:pPr lvl="2">
              <a:buNone/>
            </a:pPr>
            <a:r>
              <a:rPr lang="en-US" altLang="ko-KR" dirty="0" smtClean="0"/>
              <a:t>   8 </a:t>
            </a:r>
            <a:r>
              <a:rPr lang="ko-KR" altLang="en-US" dirty="0" smtClean="0"/>
              <a:t>데이터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홀수 패리티</a:t>
            </a:r>
            <a:r>
              <a:rPr lang="en-US" altLang="ko-KR" dirty="0" smtClean="0"/>
              <a:t>, 2 </a:t>
            </a:r>
            <a:r>
              <a:rPr lang="ko-KR" altLang="en-US" dirty="0" smtClean="0"/>
              <a:t>정지 비트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보오레이트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115,200[bps] </a:t>
            </a:r>
            <a:r>
              <a:rPr lang="ko-KR" altLang="en-US" dirty="0" smtClean="0"/>
              <a:t>전송 속도를 갖는 </a:t>
            </a:r>
            <a:r>
              <a:rPr lang="en-US" altLang="ko-KR" dirty="0" smtClean="0"/>
              <a:t>USART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최대로 전송할 수 있는 문자 수는</a:t>
            </a:r>
            <a:r>
              <a:rPr lang="en-US" altLang="ko-KR" dirty="0" smtClean="0"/>
              <a:t>?</a:t>
            </a:r>
          </a:p>
          <a:p>
            <a:pPr lvl="2"/>
            <a:endParaRPr lang="en-US" altLang="ko-KR" dirty="0" smtClean="0"/>
          </a:p>
          <a:p>
            <a:pPr marL="324000" lvl="3">
              <a:buNone/>
            </a:pPr>
            <a:r>
              <a:rPr lang="en-US" altLang="ko-KR" dirty="0" smtClean="0"/>
              <a:t>&lt;</a:t>
            </a:r>
            <a:r>
              <a:rPr lang="ko-KR" altLang="en-US" dirty="0" smtClean="0"/>
              <a:t>풀이</a:t>
            </a:r>
            <a:r>
              <a:rPr lang="en-US" altLang="ko-KR" dirty="0" smtClean="0"/>
              <a:t>&gt; </a:t>
            </a:r>
          </a:p>
          <a:p>
            <a:pPr lvl="3">
              <a:buNone/>
            </a:pPr>
            <a:r>
              <a:rPr lang="ko-KR" altLang="en-US" dirty="0" smtClean="0"/>
              <a:t>한 프레임당 비트 수 </a:t>
            </a:r>
            <a:r>
              <a:rPr lang="en-US" altLang="ko-KR" dirty="0" smtClean="0"/>
              <a:t>: 12[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]</a:t>
            </a:r>
          </a:p>
          <a:p>
            <a:pPr lvl="3">
              <a:buNone/>
            </a:pPr>
            <a:r>
              <a:rPr lang="ko-KR" altLang="en-US" dirty="0" smtClean="0"/>
              <a:t>∵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= 1 </a:t>
            </a:r>
            <a:r>
              <a:rPr lang="ko-KR" altLang="en-US" dirty="0" smtClean="0"/>
              <a:t>시작 비트 </a:t>
            </a:r>
            <a:r>
              <a:rPr lang="en-US" altLang="ko-KR" dirty="0" smtClean="0"/>
              <a:t>+ 8 </a:t>
            </a:r>
            <a:r>
              <a:rPr lang="ko-KR" altLang="en-US" dirty="0" smtClean="0"/>
              <a:t>데이터 비트 </a:t>
            </a:r>
            <a:r>
              <a:rPr lang="en-US" altLang="ko-KR" dirty="0" smtClean="0"/>
              <a:t>+ 1 </a:t>
            </a:r>
            <a:r>
              <a:rPr lang="ko-KR" altLang="en-US" dirty="0" smtClean="0"/>
              <a:t>패리티 비트 </a:t>
            </a:r>
            <a:r>
              <a:rPr lang="en-US" altLang="ko-KR" dirty="0" smtClean="0"/>
              <a:t>+ 2 </a:t>
            </a:r>
            <a:r>
              <a:rPr lang="ko-KR" altLang="en-US" dirty="0" smtClean="0"/>
              <a:t>정지 비트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   전송 속도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초당 비트 수 </a:t>
            </a:r>
            <a:r>
              <a:rPr lang="en-US" altLang="ko-KR" dirty="0" smtClean="0"/>
              <a:t>= 115,200bps = 115,200[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</a:t>
            </a:r>
            <a:r>
              <a:rPr lang="en-US" altLang="ko-KR" dirty="0" smtClean="0"/>
              <a:t>]</a:t>
            </a:r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따라서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최대 </a:t>
            </a:r>
            <a:r>
              <a:rPr lang="en-US" altLang="ko-KR" dirty="0" smtClean="0"/>
              <a:t>9,600</a:t>
            </a:r>
            <a:r>
              <a:rPr lang="ko-KR" altLang="en-US" dirty="0" smtClean="0"/>
              <a:t>개의 문자를 전송 가능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180136"/>
            <a:ext cx="7488832" cy="54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클록</a:t>
            </a:r>
            <a:r>
              <a:rPr lang="ko-KR" altLang="en-US" dirty="0" smtClean="0"/>
              <a:t> 샘플링 위치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 통신 모드인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동기 통신 모드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UMSELn</a:t>
            </a:r>
            <a:r>
              <a:rPr lang="en-US" altLang="ko-KR" dirty="0" smtClean="0"/>
              <a:t> = 1)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XCK</a:t>
            </a:r>
            <a:r>
              <a:rPr lang="ko-KR" altLang="en-US" dirty="0" smtClean="0"/>
              <a:t>는 입력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슬레이브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마스터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60848"/>
            <a:ext cx="4527227" cy="103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529186"/>
            <a:ext cx="8374838" cy="133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클록</a:t>
            </a:r>
            <a:r>
              <a:rPr lang="ko-KR" altLang="en-US" dirty="0" smtClean="0"/>
              <a:t> 마스터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슬레이브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 통신 모드인 경우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XCK</a:t>
            </a:r>
            <a:r>
              <a:rPr lang="ko-KR" altLang="en-US" dirty="0" smtClean="0"/>
              <a:t>를 마스터로서 공급할 것인지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공급받을 것인지 결정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XCK </a:t>
            </a:r>
            <a:r>
              <a:rPr lang="ko-KR" altLang="en-US" dirty="0" smtClean="0"/>
              <a:t>핀 방향 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출력 설정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마스터로서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공급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입력 설정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공급받아 동작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872023"/>
            <a:ext cx="7848872" cy="163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3456383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200" dirty="0" smtClean="0"/>
              <a:t>USART </a:t>
            </a:r>
            <a:r>
              <a:rPr lang="ko-KR" altLang="en-US" sz="2200" dirty="0" smtClean="0"/>
              <a:t>통신과 </a:t>
            </a:r>
            <a:r>
              <a:rPr lang="en-US" altLang="ko-KR" sz="2200" dirty="0" smtClean="0"/>
              <a:t>SPI </a:t>
            </a:r>
            <a:r>
              <a:rPr lang="ko-KR" altLang="en-US" sz="2200" dirty="0" smtClean="0"/>
              <a:t>통신 방식을 이해할 수 있다</a:t>
            </a:r>
            <a:r>
              <a:rPr lang="en-US" altLang="ko-KR" sz="2200" dirty="0" smtClean="0"/>
              <a:t>.</a:t>
            </a:r>
          </a:p>
          <a:p>
            <a:r>
              <a:rPr lang="ko-KR" altLang="en-US" sz="2200" dirty="0" err="1" smtClean="0"/>
              <a:t>폴링을</a:t>
            </a:r>
            <a:r>
              <a:rPr lang="ko-KR" altLang="en-US" sz="2200" dirty="0" smtClean="0"/>
              <a:t> 사용한 </a:t>
            </a:r>
            <a:r>
              <a:rPr lang="en-US" altLang="ko-KR" sz="2200" dirty="0" smtClean="0"/>
              <a:t>USART </a:t>
            </a:r>
            <a:r>
              <a:rPr lang="ko-KR" altLang="en-US" sz="2200" dirty="0" smtClean="0"/>
              <a:t>통신 방법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인터럽트와 큐를 사용한 개선된 </a:t>
            </a:r>
            <a:r>
              <a:rPr lang="en-US" altLang="ko-KR" sz="2200" dirty="0" smtClean="0"/>
              <a:t>USART </a:t>
            </a:r>
            <a:r>
              <a:rPr lang="ko-KR" altLang="en-US" sz="2200" dirty="0" smtClean="0"/>
              <a:t>통신 방법을 이해하고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실험을 통해 확인할 수 있다</a:t>
            </a:r>
            <a:r>
              <a:rPr lang="en-US" altLang="ko-KR" sz="2200" dirty="0" smtClean="0"/>
              <a:t>.</a:t>
            </a:r>
          </a:p>
          <a:p>
            <a:r>
              <a:rPr lang="ko-KR" altLang="en-US" sz="2200" dirty="0" smtClean="0"/>
              <a:t>마스터</a:t>
            </a:r>
            <a:r>
              <a:rPr lang="en-US" altLang="ko-KR" sz="2200" dirty="0" smtClean="0"/>
              <a:t>/</a:t>
            </a:r>
            <a:r>
              <a:rPr lang="ko-KR" altLang="en-US" sz="2200" dirty="0" err="1" smtClean="0"/>
              <a:t>슬레이브가</a:t>
            </a:r>
            <a:r>
              <a:rPr lang="ko-KR" altLang="en-US" sz="2200" dirty="0" smtClean="0"/>
              <a:t> 고정된 </a:t>
            </a:r>
            <a:r>
              <a:rPr lang="en-US" altLang="ko-KR" sz="2200" dirty="0" smtClean="0"/>
              <a:t>SPI </a:t>
            </a:r>
            <a:r>
              <a:rPr lang="ko-KR" altLang="en-US" sz="2200" dirty="0" smtClean="0"/>
              <a:t>통신과 </a:t>
            </a:r>
            <a:r>
              <a:rPr lang="ko-KR" altLang="en-US" sz="2200" dirty="0" err="1" smtClean="0"/>
              <a:t>가변되는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SPI </a:t>
            </a:r>
            <a:r>
              <a:rPr lang="ko-KR" altLang="en-US" sz="2200" dirty="0" smtClean="0"/>
              <a:t>통신을 이해하고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실험을 통해 확인할 수 있다</a:t>
            </a:r>
            <a:r>
              <a:rPr lang="en-US" altLang="ko-KR" sz="2200" dirty="0" smtClean="0"/>
              <a:t>.</a:t>
            </a:r>
            <a:endParaRPr lang="ko-KR" altLang="en-US" sz="2200" dirty="0" smtClean="0"/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USART </a:t>
            </a:r>
            <a:r>
              <a:rPr lang="ko-KR" altLang="en-US" dirty="0" smtClean="0"/>
              <a:t>통신 에러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수신할 때 프레임 에러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오버런 에러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에러가 발생 가능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FEn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DORn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 에러 발생 상태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108" y="2441436"/>
            <a:ext cx="7020272" cy="137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패리티 에러 비트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UPEn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송신부 패리티 계산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err="1" smtClean="0"/>
              <a:t>수신부</a:t>
            </a:r>
            <a:r>
              <a:rPr lang="ko-KR" altLang="en-US" dirty="0" smtClean="0"/>
              <a:t> 패리티 검출 계산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만일 짝수 개의 </a:t>
            </a:r>
            <a:r>
              <a:rPr lang="ko-KR" altLang="en-US" dirty="0" err="1" smtClean="0"/>
              <a:t>비트값이</a:t>
            </a:r>
            <a:r>
              <a:rPr lang="ko-KR" altLang="en-US" dirty="0" smtClean="0"/>
              <a:t> 변경되면 패리티 에러는 검출되지 않음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읽기 전까지 </a:t>
            </a:r>
            <a:r>
              <a:rPr lang="en-US" altLang="ko-KR" dirty="0" err="1" smtClean="0"/>
              <a:t>UPEn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비트로 패리티 에러 발생 확인 가능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값을 쓰면 이 비트는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988840"/>
            <a:ext cx="6732240" cy="67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573016"/>
            <a:ext cx="801619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프레임 에러 비트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FEn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프레임은 시작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비트 순서로 수신 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비트 순간에 반드시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수신해야 함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정비 비트 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수신되지 않았다면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전송 중 프레임 신호에 에러가 발생 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>
                <a:sym typeface="Wingdings" pitchFamily="2" charset="2"/>
              </a:rPr>
              <a:t>     </a:t>
            </a:r>
            <a:r>
              <a:rPr lang="ko-KR" altLang="en-US" dirty="0" smtClean="0"/>
              <a:t>프레임 에러 비트 </a:t>
            </a:r>
            <a:r>
              <a:rPr lang="en-US" altLang="ko-KR" dirty="0" err="1" smtClean="0"/>
              <a:t>FEn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만듦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읽기 전까지 </a:t>
            </a:r>
            <a:r>
              <a:rPr lang="en-US" altLang="ko-KR" dirty="0" err="1" smtClean="0"/>
              <a:t>FEn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비트는 프레임 에러 발생 여부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 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값을 쓰면 이 비트는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오버런 에러 비트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DORn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프레임이 정상적으로 수신되면 </a:t>
            </a:r>
            <a:r>
              <a:rPr lang="en-US" altLang="ko-KR" dirty="0" smtClean="0"/>
              <a:t>UDR(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레지스터에 수신된 문자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프로그램에서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읽어 문자를 가져감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smtClean="0"/>
              <a:t>ATmega128 </a:t>
            </a:r>
            <a:r>
              <a:rPr lang="ko-KR" altLang="en-US" dirty="0" smtClean="0"/>
              <a:t>내부에는 </a:t>
            </a:r>
            <a:r>
              <a:rPr lang="en-US" altLang="ko-KR" dirty="0" smtClean="0"/>
              <a:t>UDR(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레지스터가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3">
              <a:lnSpc>
                <a:spcPts val="2600"/>
              </a:lnSpc>
              <a:buNone/>
            </a:pPr>
            <a:r>
              <a:rPr lang="ko-KR" altLang="en-US" dirty="0" smtClean="0"/>
              <a:t>프로그램이 다소 늦게 문자를 읽어도 됨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UDR(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레지스터와 수신 천이 레지스터가 채워진 상황에서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ko-KR" altLang="en-US" dirty="0" smtClean="0"/>
              <a:t>   새로운 프레임이 수신되면 마지막 수신 문자는 </a:t>
            </a:r>
            <a:r>
              <a:rPr lang="en-US" altLang="ko-KR" dirty="0" smtClean="0"/>
              <a:t>UDR(</a:t>
            </a:r>
            <a:r>
              <a:rPr lang="ko-KR" altLang="en-US" dirty="0" smtClean="0"/>
              <a:t>수신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보관될 수 없음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오버런 에러가 발생하고 </a:t>
            </a:r>
            <a:r>
              <a:rPr lang="en-US" altLang="ko-KR" dirty="0" err="1" smtClean="0"/>
              <a:t>DORn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만듦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읽기 전까지 </a:t>
            </a:r>
            <a:r>
              <a:rPr lang="en-US" altLang="ko-KR" dirty="0" err="1" smtClean="0"/>
              <a:t>FEn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비트는 프레임 에러 발생 여부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 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값을 쓰면 이 비트는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전송 속도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전송속도 설정이 일치해야 정확한 송수신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전송 속도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UBRRnH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UBRRnL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레지스터와 </a:t>
            </a:r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U2Xn </a:t>
            </a:r>
            <a:r>
              <a:rPr lang="ko-KR" altLang="en-US" dirty="0" smtClean="0"/>
              <a:t>비트로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66832"/>
            <a:ext cx="7128792" cy="368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24656"/>
            <a:ext cx="8606730" cy="550068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3"/>
            <a:r>
              <a:rPr lang="ko-KR" altLang="en-US" dirty="0" smtClean="0"/>
              <a:t>목표 </a:t>
            </a:r>
            <a:r>
              <a:rPr lang="ko-KR" altLang="en-US" dirty="0" err="1" smtClean="0"/>
              <a:t>보오레이트와</a:t>
            </a:r>
            <a:r>
              <a:rPr lang="ko-KR" altLang="en-US" dirty="0" smtClean="0"/>
              <a:t> 설정된 </a:t>
            </a:r>
            <a:r>
              <a:rPr lang="en-US" altLang="ko-KR" dirty="0" smtClean="0"/>
              <a:t>UBRR</a:t>
            </a:r>
            <a:r>
              <a:rPr lang="ko-KR" altLang="en-US" dirty="0" smtClean="0"/>
              <a:t>에 의한 보오레이트와의 에러</a:t>
            </a:r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5"/>
            <a:ext cx="8280920" cy="272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725144"/>
            <a:ext cx="4968552" cy="65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주로 많이 사용하는 </a:t>
            </a:r>
            <a:r>
              <a:rPr lang="ko-KR" altLang="en-US" dirty="0" err="1" smtClean="0"/>
              <a:t>보오레이트</a:t>
            </a:r>
            <a:r>
              <a:rPr lang="ko-KR" altLang="en-US" dirty="0" smtClean="0"/>
              <a:t> 설정을 위한 </a:t>
            </a:r>
            <a:r>
              <a:rPr lang="en-US" altLang="ko-KR" dirty="0" smtClean="0"/>
              <a:t>UBRR</a:t>
            </a: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24029"/>
            <a:ext cx="8352928" cy="503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레지스터와 데이터 송수신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송신할 때의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r>
              <a:rPr lang="en-US" altLang="ko-KR" dirty="0" err="1" smtClean="0"/>
              <a:t>UDREn</a:t>
            </a:r>
            <a:r>
              <a:rPr lang="ko-KR" altLang="en-US" dirty="0" smtClean="0"/>
              <a:t>을 검사하여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값 기록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비트 수를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설정한 경우 </a:t>
            </a:r>
            <a:r>
              <a:rPr lang="en-US" altLang="ko-KR" dirty="0" err="1" smtClean="0"/>
              <a:t>UCSRnB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TXB8n </a:t>
            </a:r>
            <a:r>
              <a:rPr lang="ko-KR" altLang="en-US" dirty="0" smtClean="0"/>
              <a:t>비트에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먼저 기록하고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</a:t>
            </a:r>
            <a:r>
              <a:rPr lang="en-US" altLang="ko-KR" dirty="0" smtClean="0"/>
              <a:t>8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나중에 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데이터는 송신 천이 레지스터로 이동하고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레지스터는 비게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 천이 레지스터의 데이터는 </a:t>
            </a:r>
            <a:r>
              <a:rPr lang="en-US" altLang="ko-KR" dirty="0" err="1" smtClean="0"/>
              <a:t>TxDn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핀을 통해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부터 한 비트씩 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데이터 기록 시점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폴링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UDREn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될 때까지 검사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방법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빔 인터럽트를 사용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레지스터가 비면 인터럽트가 발생하고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인터럽트 서비스 루틴에서 기록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송신 큐를 이용하여 효과적인 시리얼 통신 프로그램 작성 가능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수신할 때의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성공적으로 수신되면 수신 천이 레지스터의 데이터는 수신용 </a:t>
            </a:r>
            <a:r>
              <a:rPr lang="en-US" altLang="ko-KR" dirty="0" err="1" smtClean="0"/>
              <a:t>UDRn</a:t>
            </a:r>
            <a:r>
              <a:rPr lang="ko-KR" altLang="en-US" dirty="0" smtClean="0"/>
              <a:t>으로 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수신용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읽으면 먼저 도달한 수신 문자를 넘겨 줌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읽기까지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문자 수신 가능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2</a:t>
            </a:r>
            <a:r>
              <a:rPr lang="ko-KR" altLang="en-US" dirty="0" smtClean="0"/>
              <a:t>개의  수신용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+ 1</a:t>
            </a:r>
            <a:r>
              <a:rPr lang="ko-KR" altLang="en-US" dirty="0" smtClean="0"/>
              <a:t>개의 수신 천이 레지스터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RXCn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검사하여 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수신된 데이터가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프로그래머가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읽어 먼저 온 문자를 가져가면 수신 천이 레지스터에 있는 데이터가 </a:t>
            </a:r>
            <a:r>
              <a:rPr lang="en-US" altLang="ko-KR" dirty="0" err="1" smtClean="0"/>
              <a:t>UDRn</a:t>
            </a:r>
            <a:r>
              <a:rPr lang="ko-KR" altLang="en-US" dirty="0" smtClean="0"/>
              <a:t>로 옮겨짐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만일 수신 데이터가 꽉 찬 상태에서 또 프레임이 수신되면 오버런 에러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비트 수를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설정한 경우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RXB8n 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9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먼저 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비트는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레지스터에서 읽음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폴링</a:t>
            </a:r>
            <a:r>
              <a:rPr lang="ko-KR" altLang="en-US" dirty="0" smtClean="0"/>
              <a:t> 방법을 이용한 수신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RXCn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될 때까지 검사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인터럽트 방법을 이용한 수신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수신 완료 인터럽트를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루틴에서 수신된 문자인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읽음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수신큐를</a:t>
            </a:r>
            <a:r>
              <a:rPr lang="ko-KR" altLang="en-US" dirty="0" smtClean="0"/>
              <a:t> 이용하여 효과적인 시리얼 통신 프로그램을 작성 가능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124744"/>
            <a:ext cx="874846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동기 및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통신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통신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폴링을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이용한 문자 송수신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문자 송수신 함수와 </a:t>
            </a:r>
            <a:r>
              <a:rPr lang="en-US" altLang="ko-KR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printf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 ), </a:t>
            </a:r>
            <a:r>
              <a:rPr lang="en-US" altLang="ko-KR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scanf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함수의 연결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통신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통신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관련 레지스터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온도센서와 인터페이스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장치와 인터페이스 </a:t>
            </a: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폴링을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프레임 포맷 설정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이용한 송수신을 위한 설정 항목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초기화된 설정이 이미 있으므로 변경이 필요한 부분만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진행 중에 통신 포맷을 변경할 때는 모든 항목 설정 필요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2852936"/>
            <a:ext cx="8208912" cy="200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폴링을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통신하기 위한 프레임 포맷을 설정하는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함수의 인수 </a:t>
            </a:r>
            <a:r>
              <a:rPr lang="en-US" altLang="ko-KR" dirty="0" err="1" smtClean="0"/>
              <a:t>ch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USART0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USART1 </a:t>
            </a:r>
            <a:r>
              <a:rPr lang="ko-KR" altLang="en-US" dirty="0" smtClean="0"/>
              <a:t>중 하나를 선택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ubrr_baud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인수는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11-10]</a:t>
            </a:r>
            <a:r>
              <a:rPr lang="ko-KR" altLang="en-US" dirty="0" smtClean="0"/>
              <a:t>의 식 혹은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11-11]</a:t>
            </a:r>
            <a:r>
              <a:rPr lang="ko-KR" altLang="en-US" dirty="0" smtClean="0"/>
              <a:t>을 참고한 </a:t>
            </a:r>
            <a:r>
              <a:rPr lang="en-US" altLang="ko-KR" dirty="0" err="1" smtClean="0"/>
              <a:t>UBRRn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통신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비트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비트 수 설정이 없으므로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비동기</a:t>
            </a:r>
            <a:r>
              <a:rPr lang="ko-KR" altLang="en-US" dirty="0" smtClean="0"/>
              <a:t> 통신 모드</a:t>
            </a:r>
            <a:r>
              <a:rPr lang="en-US" altLang="ko-KR" dirty="0" smtClean="0"/>
              <a:t>, 8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없음</a:t>
            </a:r>
            <a:r>
              <a:rPr lang="en-US" altLang="ko-KR" dirty="0" smtClean="0"/>
              <a:t>, 1 </a:t>
            </a:r>
            <a:r>
              <a:rPr lang="ko-KR" altLang="en-US" dirty="0" smtClean="0"/>
              <a:t>정지 비트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429000"/>
            <a:ext cx="5976664" cy="312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83568" y="3284984"/>
            <a:ext cx="7776864" cy="33843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폴링을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문자 송수신 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이용한 문자 송신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UDREn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반복 검사하여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 문자 데이터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기록하면 송신 진행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FILE *stream </a:t>
            </a:r>
            <a:r>
              <a:rPr lang="ko-KR" altLang="en-US" dirty="0" smtClean="0"/>
              <a:t>인수는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함수와 연동하기 위한 인수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USART0</a:t>
            </a:r>
            <a:r>
              <a:rPr lang="ko-KR" altLang="en-US" dirty="0" smtClean="0"/>
              <a:t>을 사용하면 </a:t>
            </a:r>
            <a:r>
              <a:rPr lang="en-US" altLang="ko-KR" dirty="0" smtClean="0"/>
              <a:t>ISP </a:t>
            </a:r>
            <a:r>
              <a:rPr lang="ko-KR" altLang="en-US" dirty="0" err="1" smtClean="0"/>
              <a:t>다운로더</a:t>
            </a:r>
            <a:r>
              <a:rPr lang="ko-KR" altLang="en-US" dirty="0" smtClean="0"/>
              <a:t> 연결 핀 </a:t>
            </a:r>
            <a:r>
              <a:rPr lang="en-US" altLang="ko-KR" dirty="0" smtClean="0"/>
              <a:t>PDI, PDO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RxD0, TxD0</a:t>
            </a:r>
            <a:r>
              <a:rPr lang="ko-KR" altLang="en-US" dirty="0" smtClean="0"/>
              <a:t>와 중복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ISP </a:t>
            </a:r>
            <a:r>
              <a:rPr lang="ko-KR" altLang="en-US" dirty="0" err="1" smtClean="0"/>
              <a:t>다운로드할</a:t>
            </a:r>
            <a:r>
              <a:rPr lang="ko-KR" altLang="en-US" dirty="0" smtClean="0"/>
              <a:t> 때 </a:t>
            </a:r>
            <a:r>
              <a:rPr lang="en-US" altLang="ko-KR" dirty="0" smtClean="0"/>
              <a:t>USART0 </a:t>
            </a:r>
            <a:r>
              <a:rPr lang="ko-KR" altLang="en-US" dirty="0" smtClean="0"/>
              <a:t>연결 케이블은 뽑아 충돌 방지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USART1</a:t>
            </a:r>
            <a:r>
              <a:rPr lang="ko-KR" altLang="en-US" dirty="0" smtClean="0"/>
              <a:t>을 사용한 폴링을 이용한 문자 송신 프로그램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161" y="4054639"/>
            <a:ext cx="7758585" cy="152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642382" y="3881596"/>
            <a:ext cx="8064896" cy="182922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폴링을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이용한 문자 수신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UCSRnA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RXCn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검사하여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FILE </a:t>
            </a:r>
            <a:r>
              <a:rPr lang="ko-KR" altLang="en-US" dirty="0" smtClean="0"/>
              <a:t>*</a:t>
            </a:r>
            <a:r>
              <a:rPr lang="en-US" altLang="ko-KR" dirty="0" smtClean="0"/>
              <a:t>stream </a:t>
            </a:r>
            <a:r>
              <a:rPr lang="ko-KR" altLang="en-US" dirty="0" smtClean="0"/>
              <a:t>인수는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함수와 연동하기 위한 인수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이용하여 문자를 </a:t>
            </a:r>
            <a:r>
              <a:rPr lang="en-US" altLang="ko-KR" dirty="0" smtClean="0"/>
              <a:t>USART1 </a:t>
            </a:r>
            <a:r>
              <a:rPr lang="ko-KR" altLang="en-US" dirty="0" smtClean="0"/>
              <a:t>채널로 수신하는 함수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2829225"/>
            <a:ext cx="6840761" cy="124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11560" y="2708920"/>
            <a:ext cx="7920880" cy="144016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큐</a:t>
            </a:r>
            <a:r>
              <a:rPr lang="en-US" altLang="ko-KR" dirty="0" smtClean="0"/>
              <a:t>(Queue)</a:t>
            </a:r>
          </a:p>
          <a:p>
            <a:pPr lvl="2"/>
            <a:r>
              <a:rPr lang="ko-KR" altLang="en-US" dirty="0" smtClean="0"/>
              <a:t>먼저 들어온 데이터를 먼저 서비스하기 위한 저장 공간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srgbClr val="C00000"/>
                </a:solidFill>
              </a:rPr>
              <a:t>먼저 들어온 것이 먼저 나간다</a:t>
            </a:r>
            <a:r>
              <a:rPr lang="ko-KR" altLang="en-US" dirty="0" smtClean="0"/>
              <a:t>라는 뜻</a:t>
            </a:r>
            <a:r>
              <a:rPr lang="en-US" altLang="ko-KR" dirty="0" smtClean="0"/>
              <a:t>, FIFO(First In First Out)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인터럽트와 큐를 이용한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송수신 함수 완성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큐를 이용한 송수신 데이터 처리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UDR </a:t>
            </a:r>
            <a:r>
              <a:rPr lang="ko-KR" altLang="en-US" dirty="0" smtClean="0"/>
              <a:t>레지스터 빔 인터럽트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수신 완료 인터럽트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492896"/>
            <a:ext cx="5616624" cy="8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프레임 포맷과 인터럽트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인터럽트를 이용한 송수신을 위한 설정 항목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활용 인터럽트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수신 완료 인터럽트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UDRn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빔 인터럽트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212976"/>
            <a:ext cx="8136904" cy="2991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인터럽트를 이용하여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프레임 포맷과 인터럽트 활성화를 위한 설정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통신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비트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 비트 수는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비동기</a:t>
            </a:r>
            <a:r>
              <a:rPr lang="ko-KR" altLang="en-US" dirty="0" smtClean="0"/>
              <a:t> 통신 모드</a:t>
            </a:r>
            <a:r>
              <a:rPr lang="en-US" altLang="ko-KR" dirty="0" smtClean="0"/>
              <a:t>, 8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없음</a:t>
            </a:r>
            <a:r>
              <a:rPr lang="en-US" altLang="ko-KR" dirty="0" smtClean="0"/>
              <a:t>, 1 </a:t>
            </a:r>
            <a:r>
              <a:rPr lang="ko-KR" altLang="en-US" dirty="0" smtClean="0"/>
              <a:t>정지 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함수의 인수 </a:t>
            </a:r>
            <a:r>
              <a:rPr lang="en-US" altLang="ko-KR" dirty="0" err="1" smtClean="0"/>
              <a:t>ch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USART0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USART1 </a:t>
            </a:r>
            <a:r>
              <a:rPr lang="ko-KR" altLang="en-US" dirty="0" smtClean="0"/>
              <a:t>중 하나를 선택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ubrr_baud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인수는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11-10]</a:t>
            </a:r>
            <a:r>
              <a:rPr lang="ko-KR" altLang="en-US" dirty="0" smtClean="0"/>
              <a:t>의 식 혹은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11-11]</a:t>
            </a:r>
            <a:r>
              <a:rPr lang="ko-KR" altLang="en-US" dirty="0" smtClean="0"/>
              <a:t>을 참고한 </a:t>
            </a:r>
            <a:r>
              <a:rPr lang="en-US" altLang="ko-KR" dirty="0" err="1" smtClean="0"/>
              <a:t>UBRRn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33155"/>
            <a:ext cx="5127089" cy="299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11560" y="3471980"/>
            <a:ext cx="7920880" cy="305336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인터럽트를 이용한 문자 송신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 프로그램은 전송 문자를 큐에만 복사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UDREn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인터럽트 서비스 루틴은 </a:t>
            </a:r>
            <a:r>
              <a:rPr lang="en-US" altLang="ko-KR" dirty="0" err="1" smtClean="0"/>
              <a:t>UDREn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레지스터가 비면 큐에서 문자를 꺼내 채워 자동 송신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폴링으로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UDREn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인지 반복 검사 필요 없음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CPU </a:t>
            </a:r>
            <a:r>
              <a:rPr lang="ko-KR" altLang="en-US" dirty="0" smtClean="0"/>
              <a:t>부하를 줄이고 프로그램 수행 속도를 빠르게 할 수 있음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USART1_send( )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UDRE1 </a:t>
            </a:r>
            <a:r>
              <a:rPr lang="ko-KR" altLang="en-US" dirty="0" smtClean="0"/>
              <a:t>빔 인터럽트의 협동 개념도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USART1_send( 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LENGTH_TX_BUFFER </a:t>
            </a:r>
            <a:r>
              <a:rPr lang="ko-KR" altLang="en-US" dirty="0" smtClean="0"/>
              <a:t>길이를 갖는 </a:t>
            </a:r>
            <a:r>
              <a:rPr lang="en-US" altLang="ko-KR" dirty="0" smtClean="0"/>
              <a:t>tx1_buffer[ ] </a:t>
            </a:r>
            <a:r>
              <a:rPr lang="ko-KR" altLang="en-US" dirty="0" smtClean="0"/>
              <a:t>큐의 </a:t>
            </a:r>
            <a:r>
              <a:rPr lang="en-US" altLang="ko-KR" dirty="0" smtClean="0"/>
              <a:t>tx1_head </a:t>
            </a:r>
            <a:r>
              <a:rPr lang="ko-KR" altLang="en-US" dirty="0" smtClean="0"/>
              <a:t>위치에 송신할 문자를 넣음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UDR1 </a:t>
            </a:r>
            <a:r>
              <a:rPr lang="ko-KR" altLang="en-US" dirty="0" smtClean="0"/>
              <a:t>빔 인터럽트 서비스 루틴은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레지스터가 비었을 때 가장 먼저 큐에 들어간 문자를 </a:t>
            </a:r>
            <a:r>
              <a:rPr lang="en-US" altLang="ko-KR" dirty="0" smtClean="0"/>
              <a:t>tx1_tail</a:t>
            </a:r>
            <a:r>
              <a:rPr lang="ko-KR" altLang="en-US" dirty="0" smtClean="0"/>
              <a:t>에서 꺼내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레지스터에 넣음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92593"/>
            <a:ext cx="7632848" cy="262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309195"/>
          </a:xfrm>
        </p:spPr>
        <p:txBody>
          <a:bodyPr/>
          <a:lstStyle/>
          <a:p>
            <a:pPr lvl="1"/>
            <a:r>
              <a:rPr lang="en-US" altLang="ko-KR" dirty="0" smtClean="0"/>
              <a:t>USART1_send( 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 </a:t>
            </a:r>
            <a:r>
              <a:rPr lang="ko-KR" altLang="en-US" dirty="0" err="1" smtClean="0"/>
              <a:t>문자큐</a:t>
            </a:r>
            <a:r>
              <a:rPr lang="ko-KR" altLang="en-US" dirty="0" smtClean="0"/>
              <a:t> </a:t>
            </a:r>
            <a:r>
              <a:rPr lang="en-US" altLang="ko-KR" dirty="0" smtClean="0"/>
              <a:t>tx1_buff[ ] </a:t>
            </a:r>
            <a:r>
              <a:rPr lang="ko-KR" altLang="en-US" dirty="0" smtClean="0"/>
              <a:t>배열에서 빈자리 인덱스 </a:t>
            </a:r>
            <a:r>
              <a:rPr lang="en-US" altLang="ko-KR" dirty="0" smtClean="0"/>
              <a:t>tx1_head</a:t>
            </a:r>
            <a:r>
              <a:rPr lang="ko-KR" altLang="en-US" dirty="0" smtClean="0"/>
              <a:t>를 취함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큐가 모두 차서 빈자리가 없으면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빔 인터럽트 서비스 루틴이 문자 하나를 보내 빈자리가 생길 때까지 기다림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 </a:t>
            </a:r>
            <a:r>
              <a:rPr lang="ko-KR" altLang="en-US" dirty="0" err="1" smtClean="0"/>
              <a:t>문자큐</a:t>
            </a:r>
            <a:r>
              <a:rPr lang="ko-KR" altLang="en-US" dirty="0" smtClean="0"/>
              <a:t> </a:t>
            </a:r>
            <a:r>
              <a:rPr lang="en-US" altLang="ko-KR" dirty="0" smtClean="0"/>
              <a:t>tx1_buff[ ] </a:t>
            </a:r>
            <a:r>
              <a:rPr lang="ko-KR" altLang="en-US" dirty="0" smtClean="0"/>
              <a:t>배열 </a:t>
            </a:r>
            <a:r>
              <a:rPr lang="en-US" altLang="ko-KR" dirty="0" smtClean="0"/>
              <a:t>tx1_head </a:t>
            </a:r>
            <a:r>
              <a:rPr lang="ko-KR" altLang="en-US" dirty="0" smtClean="0"/>
              <a:t>위치에 송신 데이터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UDR1 </a:t>
            </a:r>
            <a:r>
              <a:rPr lang="ko-KR" altLang="en-US" dirty="0" smtClean="0"/>
              <a:t>빔 인터럽트 발생을 위해 </a:t>
            </a:r>
            <a:r>
              <a:rPr lang="en-US" altLang="ko-KR" dirty="0" smtClean="0"/>
              <a:t>UDRIE1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활성화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368" y="3429000"/>
            <a:ext cx="7870080" cy="279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11560" y="3356992"/>
            <a:ext cx="8280920" cy="295232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동기 및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동기 모드와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모드 시리얼 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동기 신호 </a:t>
            </a:r>
            <a:r>
              <a:rPr lang="en-US" altLang="ko-KR" dirty="0" smtClean="0"/>
              <a:t>XCK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신호를 주관하는 </a:t>
            </a:r>
            <a:r>
              <a:rPr lang="ko-KR" altLang="en-US" dirty="0" err="1" smtClean="0"/>
              <a:t>송신쪽에서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XCK </a:t>
            </a:r>
            <a:r>
              <a:rPr lang="ko-KR" altLang="en-US" dirty="0" smtClean="0"/>
              <a:t>신호를 출력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비동기</a:t>
            </a:r>
            <a:r>
              <a:rPr lang="ko-KR" altLang="en-US" dirty="0" smtClean="0"/>
              <a:t>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동기 신호 없음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7066" y="2860875"/>
            <a:ext cx="5040470" cy="371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UDR1 </a:t>
            </a:r>
            <a:r>
              <a:rPr lang="ko-KR" altLang="en-US" dirty="0" smtClean="0"/>
              <a:t>빔 인터럽트 서비스 루틴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 요청 문자를 큐 </a:t>
            </a:r>
            <a:r>
              <a:rPr lang="en-US" altLang="ko-KR" dirty="0" smtClean="0"/>
              <a:t>tx1_buffer[ 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tx1_tail </a:t>
            </a:r>
            <a:r>
              <a:rPr lang="ko-KR" altLang="en-US" dirty="0" smtClean="0"/>
              <a:t>위치에서 꺼내 </a:t>
            </a:r>
            <a:r>
              <a:rPr lang="en-US" altLang="ko-KR" dirty="0" smtClean="0"/>
              <a:t>UDR1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UDR1 </a:t>
            </a:r>
            <a:r>
              <a:rPr lang="ko-KR" altLang="en-US" dirty="0" smtClean="0"/>
              <a:t>레지스터의 문자는 하드웨어적으로 자동 송신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송신될 큐의 위치로</a:t>
            </a:r>
            <a:r>
              <a:rPr lang="en-US" altLang="ko-KR" dirty="0" smtClean="0"/>
              <a:t> tx1_tail1</a:t>
            </a:r>
            <a:r>
              <a:rPr lang="ko-KR" altLang="en-US" dirty="0" smtClean="0"/>
              <a:t>을 갱신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USART1_send( )</a:t>
            </a:r>
            <a:r>
              <a:rPr lang="ko-KR" altLang="en-US" dirty="0" smtClean="0"/>
              <a:t>에서 송신 요청 문자가 없어 </a:t>
            </a:r>
            <a:r>
              <a:rPr lang="en-US" altLang="ko-KR" dirty="0" smtClean="0"/>
              <a:t>tx1_head==</a:t>
            </a:r>
            <a:r>
              <a:rPr lang="ko-KR" altLang="en-US" dirty="0" smtClean="0"/>
              <a:t> </a:t>
            </a:r>
            <a:r>
              <a:rPr lang="en-US" altLang="ko-KR" dirty="0" smtClean="0"/>
              <a:t>tx1_tail</a:t>
            </a:r>
            <a:r>
              <a:rPr lang="ko-KR" altLang="en-US" dirty="0" smtClean="0"/>
              <a:t>이면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UDR1 </a:t>
            </a:r>
            <a:r>
              <a:rPr lang="ko-KR" altLang="en-US" dirty="0" smtClean="0"/>
              <a:t>빔 인터럽트에 반응할 필요가 없으므로 인터럽트 비활성화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USART1_send( ) </a:t>
            </a:r>
            <a:r>
              <a:rPr lang="ko-KR" altLang="en-US" dirty="0" smtClean="0"/>
              <a:t>함수가 실행될 때 다시 활성화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962084"/>
            <a:ext cx="7200800" cy="217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83568" y="3861048"/>
            <a:ext cx="7920880" cy="240529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인터럽트를 이용한 문자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 프로그램은 수신 문자를 큐에서 가져오기만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UDR1 </a:t>
            </a:r>
            <a:r>
              <a:rPr lang="ko-KR" altLang="en-US" dirty="0" smtClean="0"/>
              <a:t>수신 완료 인터럽트 서비스 루틴은 수신된 문자를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레지스터서 꺼내 큐에 넣음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폴링으로</a:t>
            </a:r>
            <a:r>
              <a:rPr lang="ko-KR" altLang="en-US" dirty="0" smtClean="0"/>
              <a:t> 반복하여 </a:t>
            </a:r>
            <a:r>
              <a:rPr lang="en-US" altLang="ko-KR" dirty="0" err="1" smtClean="0"/>
              <a:t>RXCn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인지 검사할 필요가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추가된 큐가 있어 주 프로그램의 오버런</a:t>
            </a:r>
            <a:r>
              <a:rPr lang="en-US" altLang="ko-KR" dirty="0" smtClean="0"/>
              <a:t>(Over run) </a:t>
            </a:r>
            <a:r>
              <a:rPr lang="ko-KR" altLang="en-US" dirty="0" smtClean="0"/>
              <a:t>에러 가능성을 줄임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lnSpc>
                <a:spcPts val="2800"/>
              </a:lnSpc>
            </a:pPr>
            <a:r>
              <a:rPr lang="en-US" altLang="ko-KR" dirty="0" smtClean="0"/>
              <a:t>USART1_receive( )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수신 완료 인터럽트의 협동 개념도</a:t>
            </a: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1">
              <a:lnSpc>
                <a:spcPts val="2800"/>
              </a:lnSpc>
            </a:pPr>
            <a:endParaRPr lang="en-US" altLang="ko-KR" dirty="0" smtClean="0"/>
          </a:p>
          <a:p>
            <a:pPr lvl="2">
              <a:lnSpc>
                <a:spcPts val="2800"/>
              </a:lnSpc>
            </a:pPr>
            <a:r>
              <a:rPr lang="en-US" altLang="ko-KR" dirty="0" smtClean="0"/>
              <a:t>UDR1 </a:t>
            </a:r>
            <a:r>
              <a:rPr lang="ko-KR" altLang="en-US" dirty="0" smtClean="0"/>
              <a:t>수신 완료 인터럽트 서비스 루틴은 </a:t>
            </a:r>
            <a:r>
              <a:rPr lang="en-US" altLang="ko-KR" dirty="0" smtClean="0"/>
              <a:t>UDR1 </a:t>
            </a:r>
            <a:r>
              <a:rPr lang="ko-KR" altLang="en-US" dirty="0" smtClean="0"/>
              <a:t>레지스터에 문자가 수신되면 큐 </a:t>
            </a:r>
            <a:r>
              <a:rPr lang="en-US" altLang="ko-KR" dirty="0" smtClean="0"/>
              <a:t>rx1_buffer[ 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rx1_head </a:t>
            </a:r>
            <a:r>
              <a:rPr lang="ko-KR" altLang="en-US" dirty="0" smtClean="0"/>
              <a:t>위치에 수신된 문자를 넣음</a:t>
            </a:r>
            <a:endParaRPr lang="en-US" altLang="ko-KR" dirty="0" smtClean="0"/>
          </a:p>
          <a:p>
            <a:pPr lvl="2">
              <a:lnSpc>
                <a:spcPts val="2800"/>
              </a:lnSpc>
            </a:pPr>
            <a:r>
              <a:rPr lang="en-US" altLang="ko-KR" dirty="0" smtClean="0"/>
              <a:t>USART1_receive( ) </a:t>
            </a:r>
            <a:r>
              <a:rPr lang="ko-KR" altLang="en-US" dirty="0" smtClean="0"/>
              <a:t>함수는 가장 먼저 큐에 들어간 수신 문자를 </a:t>
            </a:r>
            <a:r>
              <a:rPr lang="en-US" altLang="ko-KR" dirty="0" smtClean="0"/>
              <a:t>rx1_tail </a:t>
            </a:r>
            <a:r>
              <a:rPr lang="ko-KR" altLang="en-US" dirty="0" smtClean="0"/>
              <a:t>위치에서 꺼내 주 프로그램에 반환하여 넘겨줌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844823"/>
            <a:ext cx="7560841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인터럽트와 큐를 이용한 문자 송수신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2818" y="6289664"/>
            <a:ext cx="6782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수신 큐가 찬 상태에서 문자가 수신되면 마지막 수신된 문자는 버린다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5" y="1052736"/>
            <a:ext cx="5925229" cy="241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740653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67544" y="980728"/>
            <a:ext cx="8136904" cy="525658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문자 송수신 함수와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printf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),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scanf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함수의 연결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: </a:t>
            </a:r>
            <a:r>
              <a:rPr lang="ko-KR" altLang="en-US" dirty="0" smtClean="0"/>
              <a:t>표준 입출력 화면과 </a:t>
            </a:r>
            <a:r>
              <a:rPr lang="ko-KR" altLang="en-US" dirty="0" err="1" smtClean="0"/>
              <a:t>인터페이스할</a:t>
            </a:r>
            <a:r>
              <a:rPr lang="ko-KR" altLang="en-US" dirty="0" smtClean="0"/>
              <a:t> 수 있는 매우 유용한 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FDEV_SETUP_STREAM </a:t>
            </a:r>
            <a:r>
              <a:rPr lang="ko-KR" altLang="en-US" dirty="0" smtClean="0"/>
              <a:t>지시어를 이용하여 문자 송신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함수와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첫 번째 인수에 전송 함수 명칭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두 번째 인수에 수신 함수 명칭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세 번째 인수에 연결 함수 속성 플래그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_FDEV_SETUP_READ, _FDEV_SETUP_WRITE, _FDEV_SETUP_RW  </a:t>
            </a:r>
            <a:r>
              <a:rPr lang="ko-KR" altLang="en-US" dirty="0" smtClean="0"/>
              <a:t>중 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문자 송수신 함수와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printf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),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scanf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함수의 연결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USAR1 </a:t>
            </a:r>
            <a:r>
              <a:rPr lang="ko-KR" altLang="en-US" dirty="0" smtClean="0"/>
              <a:t>문자 송신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함수와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USART1_send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USART1_receive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_FDEV_SETUP_RW </a:t>
            </a:r>
            <a:r>
              <a:rPr lang="ko-KR" altLang="en-US" dirty="0" smtClean="0"/>
              <a:t>플래그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입출력 함수 사용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fprintf</a:t>
            </a:r>
            <a:r>
              <a:rPr lang="en-US" altLang="ko-KR" dirty="0" smtClean="0"/>
              <a:t>(&amp;usart1_stdio, …)</a:t>
            </a:r>
          </a:p>
          <a:p>
            <a:pPr lvl="3"/>
            <a:r>
              <a:rPr lang="en-US" altLang="ko-KR" dirty="0" err="1" smtClean="0"/>
              <a:t>fscanf</a:t>
            </a:r>
            <a:r>
              <a:rPr lang="en-US" altLang="ko-KR" dirty="0" smtClean="0"/>
              <a:t>(&amp;usart1_stdio, …)</a:t>
            </a:r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만으로 사용하려면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 </a:t>
            </a:r>
            <a:r>
              <a:rPr lang="en-US" altLang="ko-KR" dirty="0" err="1" smtClean="0"/>
              <a:t>stdin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stdout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stderr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&amp;usart1_stdio </a:t>
            </a:r>
            <a:r>
              <a:rPr lang="ko-KR" altLang="en-US" dirty="0" smtClean="0"/>
              <a:t>대입 후 사용 가능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060848"/>
            <a:ext cx="813690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013177"/>
            <a:ext cx="4320480" cy="358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문자 송수신 함수와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printf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),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scanf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함수의 연결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369203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23528" y="1052736"/>
            <a:ext cx="8568952" cy="540060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문자 송수신 함수와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printf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),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scanf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함수의 연결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%f </a:t>
            </a:r>
            <a:r>
              <a:rPr lang="ko-KR" altLang="en-US" dirty="0" smtClean="0"/>
              <a:t>포맷 출력 사용을 위해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project → Configuration options → [Project Options </a:t>
            </a:r>
            <a:r>
              <a:rPr lang="ko-KR" altLang="en-US" dirty="0" smtClean="0"/>
              <a:t>창</a:t>
            </a:r>
            <a:r>
              <a:rPr lang="en-US" altLang="ko-KR" dirty="0" smtClean="0"/>
              <a:t>] Custom Options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%f </a:t>
            </a:r>
            <a:r>
              <a:rPr lang="ko-KR" altLang="en-US" dirty="0" smtClean="0"/>
              <a:t>포맷 입력 사용을 위해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 추가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3"/>
            <a:ext cx="433381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140968"/>
            <a:ext cx="4320480" cy="34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err="1" smtClean="0"/>
              <a:t>폴링을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와 비동기 통신을 위한 문자 송신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함수를 작성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함수와 문자 송수신 함수를 연결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함수로 입력 받은 정수를 연산하여 </a:t>
            </a:r>
            <a:r>
              <a:rPr lang="en-US" altLang="ko-KR" dirty="0" smtClean="0"/>
              <a:t>LCD </a:t>
            </a:r>
            <a:r>
              <a:rPr lang="ko-KR" altLang="en-US" dirty="0" smtClean="0"/>
              <a:t>창과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측에 출력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부동소수점 숫자를 입력 받고 연산하여 </a:t>
            </a:r>
            <a:r>
              <a:rPr lang="en-US" altLang="ko-KR" dirty="0" smtClean="0"/>
              <a:t>LCD </a:t>
            </a:r>
            <a:r>
              <a:rPr lang="ko-KR" altLang="en-US" dirty="0" smtClean="0"/>
              <a:t>창과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측에 출력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488832" cy="477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동기 및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ATmega128</a:t>
            </a:r>
            <a:r>
              <a:rPr lang="ko-KR" altLang="en-US" dirty="0" smtClean="0"/>
              <a:t>과 외부 시리얼 통신 장치의 비동기 통신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ATmega128</a:t>
            </a:r>
            <a:r>
              <a:rPr lang="ko-KR" altLang="en-US" dirty="0" smtClean="0"/>
              <a:t>과 외부 </a:t>
            </a:r>
            <a:r>
              <a:rPr lang="en-US" altLang="ko-KR" dirty="0" smtClean="0"/>
              <a:t>UART RS-232 </a:t>
            </a:r>
            <a:r>
              <a:rPr lang="ko-KR" altLang="en-US" dirty="0" smtClean="0"/>
              <a:t>장치의 신호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ATmega128 : </a:t>
            </a:r>
            <a:r>
              <a:rPr lang="en-US" altLang="ko-KR" dirty="0" err="1" smtClean="0"/>
              <a:t>Vcc</a:t>
            </a:r>
            <a:r>
              <a:rPr lang="en-US" altLang="ko-KR" dirty="0" smtClean="0"/>
              <a:t>/GND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1/0</a:t>
            </a:r>
            <a:r>
              <a:rPr lang="ko-KR" altLang="en-US" dirty="0" smtClean="0"/>
              <a:t>으로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외부 </a:t>
            </a:r>
            <a:r>
              <a:rPr lang="en-US" altLang="ko-KR" dirty="0" smtClean="0"/>
              <a:t>UART RS-232 </a:t>
            </a:r>
            <a:r>
              <a:rPr lang="ko-KR" altLang="en-US" dirty="0" smtClean="0"/>
              <a:t>장치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출력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출력 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신호는 </a:t>
            </a:r>
            <a:r>
              <a:rPr lang="en-US" altLang="ko-KR" dirty="0" smtClean="0"/>
              <a:t>0/1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+12[V]/-12[V]</a:t>
            </a:r>
            <a:r>
              <a:rPr lang="ko-KR" altLang="en-US" dirty="0" smtClean="0"/>
              <a:t>로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Rx </a:t>
            </a:r>
            <a:r>
              <a:rPr lang="ko-KR" altLang="en-US" dirty="0" smtClean="0"/>
              <a:t>신호는 </a:t>
            </a:r>
            <a:r>
              <a:rPr lang="en-US" altLang="ko-KR" dirty="0" smtClean="0"/>
              <a:t>+3[V]/-3[V]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0/1</a:t>
            </a:r>
            <a:r>
              <a:rPr lang="ko-KR" altLang="en-US" dirty="0" smtClean="0"/>
              <a:t>로 인식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IC MAX232</a:t>
            </a:r>
          </a:p>
          <a:p>
            <a:pPr lvl="4"/>
            <a:r>
              <a:rPr lang="en-US" altLang="ko-KR" dirty="0" err="1" smtClean="0"/>
              <a:t>Tx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신호는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신호를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</a:t>
            </a:r>
            <a:r>
              <a:rPr lang="en-US" altLang="ko-KR" dirty="0" smtClean="0"/>
              <a:t>+7[V]~-7[V]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15606"/>
            <a:ext cx="6552728" cy="259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와 연결 케이블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ATmega128 </a:t>
            </a:r>
            <a:r>
              <a:rPr lang="ko-KR" altLang="en-US" dirty="0" smtClean="0"/>
              <a:t>보드마다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핀 출력이 다를 수 있음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</a:t>
            </a:r>
            <a:r>
              <a:rPr lang="ko-KR" altLang="en-US" dirty="0" smtClean="0"/>
              <a:t>와 신호쌍이 맞도록 케이블 핀 배선에 주의 필요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4" y="4586398"/>
            <a:ext cx="4968553" cy="204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72" y="4601215"/>
            <a:ext cx="2635294" cy="108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642472" y="2200466"/>
            <a:ext cx="6696744" cy="2310313"/>
            <a:chOff x="899592" y="2107456"/>
            <a:chExt cx="6840760" cy="2407721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9592" y="2107456"/>
              <a:ext cx="6840760" cy="2407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7032972" y="2398013"/>
              <a:ext cx="4026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smtClean="0">
                  <a:latin typeface="HY견명조" pitchFamily="18" charset="-127"/>
                  <a:ea typeface="HY견명조" pitchFamily="18" charset="-127"/>
                </a:rPr>
                <a:t>PC</a:t>
              </a:r>
              <a:endParaRPr lang="ko-KR" altLang="en-US" sz="1100" dirty="0" smtClean="0">
                <a:latin typeface="HY견명조" pitchFamily="18" charset="-127"/>
                <a:ea typeface="HY견명조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ISP </a:t>
            </a:r>
            <a:r>
              <a:rPr lang="ko-KR" altLang="en-US" dirty="0" err="1" smtClean="0"/>
              <a:t>다운로드할</a:t>
            </a:r>
            <a:r>
              <a:rPr lang="ko-KR" altLang="en-US" dirty="0" smtClean="0"/>
              <a:t> 때 </a:t>
            </a:r>
            <a:r>
              <a:rPr lang="en-US" altLang="ko-KR" dirty="0" smtClean="0"/>
              <a:t>USART0</a:t>
            </a:r>
            <a:r>
              <a:rPr lang="ko-KR" altLang="en-US" dirty="0" smtClean="0"/>
              <a:t>와 신호 충돌을 방지하기 위해 </a:t>
            </a:r>
            <a:r>
              <a:rPr lang="en-US" altLang="ko-KR" dirty="0" smtClean="0"/>
              <a:t>USART1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Window XP </a:t>
            </a:r>
            <a:r>
              <a:rPr lang="ko-KR" altLang="en-US" dirty="0" smtClean="0"/>
              <a:t>운영체제의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측에서 </a:t>
            </a:r>
            <a:r>
              <a:rPr lang="ko-KR" altLang="en-US" dirty="0" err="1" smtClean="0"/>
              <a:t>하이퍼터미널을</a:t>
            </a:r>
            <a:r>
              <a:rPr lang="ko-KR" altLang="en-US" dirty="0" smtClean="0"/>
              <a:t> 실행함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시리얼 포트와 프레임을 설정함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프로그램 완성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lcd.h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lcd.c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usart.h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usart_polling.c</a:t>
            </a:r>
            <a:r>
              <a:rPr lang="ko-KR" altLang="en-US" dirty="0" smtClean="0"/>
              <a:t>는 부록 참조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352" y="2244559"/>
            <a:ext cx="8424936" cy="333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034" y="1196751"/>
            <a:ext cx="7642374" cy="471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467544" y="1052736"/>
            <a:ext cx="8208912" cy="525658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051" y="1196752"/>
            <a:ext cx="779666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467544" y="1052736"/>
            <a:ext cx="8424936" cy="48245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31776" y="1187460"/>
            <a:ext cx="7772672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C00000"/>
                </a:solidFill>
                <a:latin typeface="+mn-ea"/>
                <a:ea typeface="+mn-ea"/>
              </a:rPr>
              <a:t>                                                                   // 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  <a:ea typeface="+mn-ea"/>
              </a:rPr>
              <a:t>printf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  <a:ea typeface="+mn-ea"/>
              </a:rPr>
              <a:t>(),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  <a:ea typeface="+mn-ea"/>
              </a:rPr>
              <a:t>scanf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  <a:ea typeface="+mn-ea"/>
              </a:rPr>
              <a:t>() 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사용</a:t>
            </a:r>
            <a:endParaRPr lang="ko-KR" altLang="en-US" sz="1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584" y="2360146"/>
            <a:ext cx="772547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C00000"/>
                </a:solidFill>
                <a:latin typeface="+mn-ea"/>
                <a:ea typeface="+mn-ea"/>
              </a:rPr>
              <a:t>                                                   // PC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에 출력</a:t>
            </a:r>
            <a:endParaRPr lang="en-US" altLang="ko-KR" sz="14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400" dirty="0" smtClean="0">
                <a:solidFill>
                  <a:srgbClr val="C00000"/>
                </a:solidFill>
                <a:latin typeface="+mn-ea"/>
                <a:ea typeface="+mn-ea"/>
              </a:rPr>
              <a:t>                                                                       // PC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  <a:ea typeface="+mn-ea"/>
              </a:rPr>
              <a:t>에서 타이핑 정수 입력</a:t>
            </a:r>
            <a:endParaRPr lang="ko-KR" altLang="en-US" sz="1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측에서 입력한 값에 대한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부터의 누적 합산 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</a:t>
            </a:r>
            <a:r>
              <a:rPr lang="ko-KR" altLang="en-US" dirty="0" smtClean="0"/>
              <a:t>측에 시리얼통신으로 전달하여 </a:t>
            </a:r>
            <a:r>
              <a:rPr lang="ko-KR" altLang="en-US" dirty="0" err="1" smtClean="0"/>
              <a:t>하이퍼터미널에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LCD</a:t>
            </a:r>
            <a:r>
              <a:rPr lang="ko-KR" altLang="en-US" dirty="0" smtClean="0"/>
              <a:t>에 결과 디스플레이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434" y="2688372"/>
            <a:ext cx="7956376" cy="383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PC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보드의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비동기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USART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PC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보드의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USART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11-6)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550502" cy="4248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마스터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 고정 동작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SPI(Serial Peripheral Interface)</a:t>
            </a:r>
          </a:p>
          <a:p>
            <a:pPr lvl="2"/>
            <a:r>
              <a:rPr lang="ko-KR" altLang="en-US" dirty="0" smtClean="0"/>
              <a:t>보통 주변 장치가 마스터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주변 장치로부터 데이터를 주기적으로 수신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 </a:t>
            </a:r>
            <a:r>
              <a:rPr lang="ko-KR" altLang="en-US" dirty="0" smtClean="0"/>
              <a:t>통신을 위한 마스터와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사이의 신호 연결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MISO, MOSI, SCK, /SS </a:t>
            </a:r>
            <a:r>
              <a:rPr lang="ko-KR" altLang="en-US" dirty="0" smtClean="0"/>
              <a:t>신호를 사용</a:t>
            </a:r>
          </a:p>
          <a:p>
            <a:pPr marL="183833" lvl="2" indent="0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01008"/>
            <a:ext cx="7416824" cy="296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신호의 역할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마스터는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만들어 </a:t>
            </a:r>
            <a:r>
              <a:rPr lang="ko-KR" altLang="en-US" dirty="0" err="1" smtClean="0"/>
              <a:t>슬레이브와</a:t>
            </a:r>
            <a:r>
              <a:rPr lang="ko-KR" altLang="en-US" dirty="0" smtClean="0"/>
              <a:t> 송수신할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마스터가 제공하는 </a:t>
            </a:r>
            <a:r>
              <a:rPr lang="en-US" altLang="ko-KR" dirty="0" smtClean="0"/>
              <a:t>SCK</a:t>
            </a:r>
            <a:r>
              <a:rPr lang="ko-KR" altLang="en-US" dirty="0" smtClean="0"/>
              <a:t>에 동기되어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마스터는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신호로 </a:t>
            </a:r>
            <a:r>
              <a:rPr lang="ko-KR" altLang="en-US" dirty="0" err="1" smtClean="0"/>
              <a:t>슬레이브에</a:t>
            </a:r>
            <a:r>
              <a:rPr lang="ko-KR" altLang="en-US" dirty="0" smtClean="0"/>
              <a:t> 데이터 전송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/>
              <a:t>슬레이브는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MISO </a:t>
            </a:r>
            <a:r>
              <a:rPr lang="ko-KR" altLang="en-US" dirty="0" smtClean="0"/>
              <a:t>신호로 마스터에 데이터 전송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061" y="1484784"/>
            <a:ext cx="8361157" cy="290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MOSI </a:t>
            </a:r>
            <a:r>
              <a:rPr lang="ko-KR" altLang="en-US" dirty="0" smtClean="0"/>
              <a:t>신호로 마스터가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데이터를 전송하는 파형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마스터가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떨어뜨린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올라갈 때까지</a:t>
            </a:r>
            <a:r>
              <a:rPr lang="en-US" altLang="ko-KR" dirty="0" smtClean="0"/>
              <a:t> SCK</a:t>
            </a:r>
            <a:r>
              <a:rPr lang="ko-KR" altLang="en-US" dirty="0" smtClean="0"/>
              <a:t>와 동기된 데이터 전송 사례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아래 그림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SCK</a:t>
            </a:r>
            <a:r>
              <a:rPr lang="ko-KR" altLang="en-US" dirty="0" smtClean="0"/>
              <a:t>가 평상시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였다가 </a:t>
            </a:r>
            <a:r>
              <a:rPr lang="ko-KR" altLang="en-US" dirty="0" err="1" smtClean="0"/>
              <a:t>상승에지에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데이터를 샘플링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수신하는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데이터</a:t>
            </a:r>
            <a:r>
              <a:rPr lang="en-US" altLang="ko-KR" dirty="0" smtClean="0"/>
              <a:t>(LSB</a:t>
            </a:r>
            <a:r>
              <a:rPr lang="ko-KR" altLang="en-US" dirty="0" smtClean="0"/>
              <a:t>가 먼저 전달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0xA1, 0x00, 0xF2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2592" y="3171700"/>
            <a:ext cx="597666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2556" y="1371590"/>
            <a:ext cx="658822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</a:t>
            </a:r>
            <a:r>
              <a:rPr lang="ko-KR" altLang="en-US" dirty="0" smtClean="0"/>
              <a:t>의 내부 구조 블록도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USART </a:t>
            </a:r>
            <a:r>
              <a:rPr lang="ko-KR" altLang="en-US" dirty="0" smtClean="0"/>
              <a:t>통신 개요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ATmega128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USART</a:t>
            </a:r>
          </a:p>
          <a:p>
            <a:pPr lvl="2"/>
            <a:r>
              <a:rPr lang="ko-KR" altLang="en-US" dirty="0" smtClean="0"/>
              <a:t>송신과 수신을 동시에 수행하는 </a:t>
            </a:r>
            <a:r>
              <a:rPr lang="ko-KR" altLang="en-US" dirty="0" err="1" smtClean="0"/>
              <a:t>전이중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(Hull-Duplex)</a:t>
            </a:r>
            <a:r>
              <a:rPr lang="ko-KR" altLang="en-US" dirty="0" smtClean="0"/>
              <a:t>의 통신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동기 통신 모드와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통신 모드를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동기 통신 모드에서 마스터 또는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보오레이트를</a:t>
            </a:r>
            <a:r>
              <a:rPr lang="ko-KR" altLang="en-US" dirty="0" smtClean="0"/>
              <a:t> 프로그래머가 결정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5~9 </a:t>
            </a:r>
            <a:r>
              <a:rPr lang="ko-KR" altLang="en-US" dirty="0" smtClean="0"/>
              <a:t>데이터 비트 중 하나를 선택할 수 있음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초깃값은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짝수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홀수 패리티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패리티 없음을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프레임 에러와 오버런</a:t>
            </a:r>
            <a:r>
              <a:rPr lang="en-US" altLang="ko-KR" dirty="0" smtClean="0"/>
              <a:t>(over run) </a:t>
            </a:r>
            <a:r>
              <a:rPr lang="ko-KR" altLang="en-US" dirty="0" smtClean="0"/>
              <a:t>에러를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잡음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기능으로 잘못된 시작 비트 감지를 방지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 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전송 데이터 레지스터 비었음 인터럽트를 지원</a:t>
            </a:r>
          </a:p>
          <a:p>
            <a:pPr lvl="2"/>
            <a:r>
              <a:rPr lang="ko-KR" altLang="en-US" dirty="0" smtClean="0"/>
              <a:t>멀티프로세서 통신 모드 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배속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통신 모드 지원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마스터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만들어 출력하고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를 받은 </a:t>
            </a:r>
            <a:r>
              <a:rPr lang="en-US" altLang="ko-KR" dirty="0" smtClean="0"/>
              <a:t>SPI</a:t>
            </a:r>
            <a:r>
              <a:rPr lang="ko-KR" altLang="en-US" dirty="0" smtClean="0"/>
              <a:t>는 슬레이브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 </a:t>
            </a:r>
            <a:r>
              <a:rPr lang="ko-KR" altLang="en-US" dirty="0" smtClean="0"/>
              <a:t>데이터 레지스터</a:t>
            </a:r>
            <a:r>
              <a:rPr lang="en-US" altLang="ko-KR" dirty="0" smtClean="0"/>
              <a:t>(SPDR)</a:t>
            </a:r>
            <a:r>
              <a:rPr lang="ko-KR" altLang="en-US" dirty="0" smtClean="0"/>
              <a:t>에 전송할 값을 기록하면 </a:t>
            </a:r>
            <a:r>
              <a:rPr lang="en-US" altLang="ko-KR" dirty="0" smtClean="0"/>
              <a:t>SCK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클록에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동기되어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MOSI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MISO </a:t>
            </a:r>
            <a:r>
              <a:rPr lang="ko-KR" altLang="en-US" dirty="0" smtClean="0"/>
              <a:t>신호를 통해 교환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SPDR </a:t>
            </a:r>
            <a:r>
              <a:rPr lang="ko-KR" altLang="en-US" dirty="0" smtClean="0"/>
              <a:t>데이터 송수신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마스터는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신호 선으로 </a:t>
            </a:r>
            <a:r>
              <a:rPr lang="ko-KR" altLang="en-US" dirty="0" err="1" smtClean="0"/>
              <a:t>슬레이브에</a:t>
            </a:r>
            <a:r>
              <a:rPr lang="ko-KR" altLang="en-US" dirty="0" smtClean="0"/>
              <a:t> 천이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동시에 </a:t>
            </a:r>
            <a:r>
              <a:rPr lang="ko-KR" altLang="en-US" dirty="0" err="1" smtClean="0"/>
              <a:t>슬레이브에서</a:t>
            </a:r>
            <a:r>
              <a:rPr lang="ko-KR" altLang="en-US" dirty="0" smtClean="0"/>
              <a:t> 출력하는 신호는 </a:t>
            </a:r>
            <a:r>
              <a:rPr lang="en-US" altLang="ko-KR" dirty="0" smtClean="0"/>
              <a:t>MISO </a:t>
            </a:r>
            <a:r>
              <a:rPr lang="ko-KR" altLang="en-US" dirty="0" smtClean="0"/>
              <a:t>신호 선으로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수신되어 수신 데이터 버퍼 레지스터에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송수신이 동시에 일어나고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천이가 완료되면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SPSR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SPIF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송신 데이터 버퍼는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바이트의 단일 버퍼</a:t>
            </a:r>
            <a:r>
              <a:rPr lang="en-US" altLang="ko-KR" dirty="0" smtClean="0"/>
              <a:t> </a:t>
            </a:r>
          </a:p>
          <a:p>
            <a:pPr lvl="3"/>
            <a:r>
              <a:rPr lang="ko-KR" altLang="en-US" dirty="0" smtClean="0"/>
              <a:t>수신 데이터 버퍼는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바이트의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중 버퍼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수신 데이터를 읽기 전에 </a:t>
            </a:r>
            <a:r>
              <a:rPr lang="en-US" altLang="ko-KR" dirty="0" smtClean="0"/>
              <a:t>SPDR </a:t>
            </a:r>
            <a:r>
              <a:rPr lang="ko-KR" altLang="en-US" dirty="0" smtClean="0"/>
              <a:t>레지스터에 송신할 값을 기록할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SPDR </a:t>
            </a:r>
            <a:r>
              <a:rPr lang="ko-KR" altLang="en-US" dirty="0" smtClean="0"/>
              <a:t>레지스터를 읽어 수신된 데이터를 얻음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만들면 데이터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전송을 끝냄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마스터 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57" y="2852936"/>
            <a:ext cx="7776864" cy="27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416174" y="2708920"/>
            <a:ext cx="8208912" cy="309634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폴링을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마스터의 데이터를 전송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슬레이브에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만듦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SPCR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MSTR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만든 마스터 상태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만들고 </a:t>
            </a:r>
            <a:r>
              <a:rPr lang="en-US" altLang="ko-KR" dirty="0" smtClean="0"/>
              <a:t>SPDR</a:t>
            </a:r>
            <a:r>
              <a:rPr lang="ko-KR" altLang="en-US" dirty="0" smtClean="0"/>
              <a:t>에 데이터를 기록하기까지 약간의 시간 지연을 두어 슬레이브가 데이터를 받을 준비를 하게 하는 것이 바람직함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SPDR</a:t>
            </a:r>
            <a:r>
              <a:rPr lang="ko-KR" altLang="en-US" dirty="0" smtClean="0"/>
              <a:t>에 값을 기록하면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핀으로 데이터가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전송이 완료되면 </a:t>
            </a:r>
            <a:r>
              <a:rPr lang="en-US" altLang="ko-KR" dirty="0" smtClean="0"/>
              <a:t>SPSR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SPIF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셋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전송 완료를 </a:t>
            </a:r>
            <a:r>
              <a:rPr lang="ko-KR" altLang="en-US" dirty="0" err="1" smtClean="0"/>
              <a:t>폴링으로</a:t>
            </a:r>
            <a:r>
              <a:rPr lang="ko-KR" altLang="en-US" dirty="0" smtClean="0"/>
              <a:t> 기다린 후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만들 송신을 끝냄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249448"/>
            <a:ext cx="5616624" cy="225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683568" y="4200540"/>
            <a:ext cx="7632848" cy="230425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err="1" smtClean="0"/>
              <a:t>슬레이브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en-US" altLang="ko-KR" dirty="0" smtClean="0"/>
              <a:t>/SS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인 동안 </a:t>
            </a:r>
            <a:r>
              <a:rPr lang="en-US" altLang="ko-KR" dirty="0" smtClean="0"/>
              <a:t>SPI</a:t>
            </a:r>
            <a:r>
              <a:rPr lang="ko-KR" altLang="en-US" dirty="0" smtClean="0"/>
              <a:t>는 동작하지 않음</a:t>
            </a:r>
            <a:endParaRPr lang="en-US" altLang="ko-KR" dirty="0" smtClean="0"/>
          </a:p>
          <a:p>
            <a:pPr lvl="3">
              <a:lnSpc>
                <a:spcPts val="2700"/>
              </a:lnSpc>
            </a:pPr>
            <a:r>
              <a:rPr lang="en-US" altLang="ko-KR" dirty="0" smtClean="0"/>
              <a:t>MISO </a:t>
            </a:r>
            <a:r>
              <a:rPr lang="ko-KR" altLang="en-US" dirty="0" smtClean="0"/>
              <a:t>신호는 </a:t>
            </a:r>
            <a:r>
              <a:rPr lang="ko-KR" altLang="en-US" dirty="0" err="1" smtClean="0"/>
              <a:t>고저항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en-US" altLang="ko-KR" dirty="0" smtClean="0"/>
              <a:t>SPDR </a:t>
            </a:r>
            <a:r>
              <a:rPr lang="ko-KR" altLang="en-US" dirty="0" smtClean="0"/>
              <a:t>레지스터에 값을 기록하더라도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가 되기 전까지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SPDR </a:t>
            </a:r>
            <a:r>
              <a:rPr lang="ko-KR" altLang="en-US" dirty="0" smtClean="0"/>
              <a:t>데이터는 천이 출력되지 않음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en-US" altLang="ko-KR" dirty="0" smtClean="0"/>
              <a:t>/SS </a:t>
            </a:r>
            <a:r>
              <a:rPr lang="ko-KR" altLang="en-US" dirty="0" smtClean="0"/>
              <a:t>신호에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를 받으면 </a:t>
            </a:r>
            <a:r>
              <a:rPr lang="ko-KR" altLang="en-US" dirty="0" err="1" smtClean="0"/>
              <a:t>슬레이브가</a:t>
            </a:r>
            <a:r>
              <a:rPr lang="ko-KR" altLang="en-US" dirty="0" smtClean="0"/>
              <a:t> 되고</a:t>
            </a:r>
            <a:r>
              <a:rPr lang="en-US" altLang="ko-KR" dirty="0" smtClean="0"/>
              <a:t>, SPDR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MISO </a:t>
            </a:r>
            <a:r>
              <a:rPr lang="ko-KR" altLang="en-US" dirty="0" smtClean="0"/>
              <a:t>신호 선을 통해 마스터로 출력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smtClean="0"/>
              <a:t>송신 데이터 버퍼는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바이트의 단일 버퍼이고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수신 데이터 버퍼는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ko-KR" altLang="en-US" dirty="0" smtClean="0"/>
              <a:t>바이트의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중 버퍼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smtClean="0"/>
              <a:t>수신 데이터를 읽기 전에 </a:t>
            </a:r>
            <a:r>
              <a:rPr lang="en-US" altLang="ko-KR" dirty="0" smtClean="0"/>
              <a:t>SPDR </a:t>
            </a:r>
            <a:r>
              <a:rPr lang="ko-KR" altLang="en-US" dirty="0" smtClean="0"/>
              <a:t>레지스터에 다음 송신할 값을 기록 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smtClean="0"/>
              <a:t>수신된 데이터는 </a:t>
            </a:r>
            <a:r>
              <a:rPr lang="en-US" altLang="ko-KR" dirty="0" smtClean="0"/>
              <a:t>SPDR</a:t>
            </a:r>
            <a:r>
              <a:rPr lang="ko-KR" altLang="en-US" dirty="0" smtClean="0"/>
              <a:t>을 읽어 가져감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초기화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데이터 수신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SPIF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인지를 검사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비트 데이터 수신을 확인한 후 </a:t>
            </a:r>
            <a:r>
              <a:rPr lang="en-US" altLang="ko-KR" dirty="0" smtClean="0"/>
              <a:t>SPDR</a:t>
            </a:r>
            <a:r>
              <a:rPr lang="ko-KR" altLang="en-US" dirty="0" smtClean="0"/>
              <a:t>을 읽음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클록으로</a:t>
            </a:r>
            <a:r>
              <a:rPr lang="ko-KR" altLang="en-US" dirty="0" smtClean="0"/>
              <a:t> 한 문자가 </a:t>
            </a:r>
            <a:r>
              <a:rPr lang="en-US" altLang="ko-KR" dirty="0" smtClean="0"/>
              <a:t>MOSI/MISO </a:t>
            </a:r>
            <a:r>
              <a:rPr lang="ko-KR" altLang="en-US" dirty="0" smtClean="0"/>
              <a:t>핀으로 교환되면 </a:t>
            </a:r>
            <a:r>
              <a:rPr lang="en-US" altLang="ko-KR" dirty="0" smtClean="0"/>
              <a:t>SPIF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16100"/>
            <a:ext cx="5472608" cy="146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93093" y="1556792"/>
            <a:ext cx="7767339" cy="1584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34383"/>
            <a:ext cx="5904656" cy="142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683568" y="4941168"/>
            <a:ext cx="7767339" cy="158417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SPI </a:t>
            </a:r>
            <a:r>
              <a:rPr lang="ko-KR" altLang="en-US" dirty="0" smtClean="0"/>
              <a:t>마스터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 변경 동작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핀 방향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모드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MISO 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자동으로 입력 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MOSI, SCK, /SS 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DDRB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DDB2, DDB1, DDB0 </a:t>
            </a:r>
            <a:r>
              <a:rPr lang="ko-KR" altLang="en-US" dirty="0" smtClean="0"/>
              <a:t>비트 설정에 따라 입력 또는 출력으로 방향이 결정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슬레이브</a:t>
            </a:r>
            <a:r>
              <a:rPr lang="ko-KR" altLang="en-US" dirty="0" smtClean="0"/>
              <a:t> 모드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MOSI, SCK, /SS 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DDRB </a:t>
            </a:r>
            <a:r>
              <a:rPr lang="ko-KR" altLang="en-US" dirty="0" smtClean="0"/>
              <a:t>레지스터에 상관없이 입력 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MISO 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DDRB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DDB3 </a:t>
            </a:r>
            <a:r>
              <a:rPr lang="ko-KR" altLang="en-US" dirty="0" smtClean="0"/>
              <a:t>비트 설정에 따라 입력 또는 출력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622224"/>
            <a:ext cx="8027452" cy="1570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마스터로서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이용한 </a:t>
            </a:r>
            <a:r>
              <a:rPr lang="en-US" altLang="ko-KR" dirty="0" smtClean="0"/>
              <a:t>SPI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획득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SCK </a:t>
            </a:r>
            <a:r>
              <a:rPr lang="ko-KR" altLang="en-US" dirty="0" smtClean="0"/>
              <a:t>핀은 데이터를 송수신할 때만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신호가 등장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마스터가 </a:t>
            </a:r>
            <a:r>
              <a:rPr lang="en-US" altLang="ko-KR" dirty="0" smtClean="0"/>
              <a:t>SPDR</a:t>
            </a:r>
            <a:r>
              <a:rPr lang="ko-KR" altLang="en-US" dirty="0" smtClean="0"/>
              <a:t>에 데이터를 기록하면 송수신과 함께 </a:t>
            </a:r>
            <a:r>
              <a:rPr lang="en-US" altLang="ko-KR" dirty="0" smtClean="0"/>
              <a:t>SCK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마스터는 </a:t>
            </a:r>
            <a:r>
              <a:rPr lang="ko-KR" altLang="en-US" dirty="0" err="1" smtClean="0"/>
              <a:t>슬레이브가</a:t>
            </a:r>
            <a:r>
              <a:rPr lang="ko-KR" altLang="en-US" dirty="0" smtClean="0"/>
              <a:t> 송신하는 데이터를 동시에 수신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슬레이브는</a:t>
            </a:r>
            <a:r>
              <a:rPr lang="ko-KR" altLang="en-US" dirty="0" smtClean="0"/>
              <a:t> 마스터가 제공하는 </a:t>
            </a:r>
            <a:r>
              <a:rPr lang="ko-KR" altLang="en-US" dirty="0" err="1" smtClean="0"/>
              <a:t>클록에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동기되어</a:t>
            </a:r>
            <a:r>
              <a:rPr lang="ko-KR" altLang="en-US" dirty="0" smtClean="0"/>
              <a:t> 데이터 송수신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마스터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슬레이브를</a:t>
            </a:r>
            <a:r>
              <a:rPr lang="ko-KR" altLang="en-US" dirty="0" smtClean="0"/>
              <a:t> 바꾸면서 </a:t>
            </a:r>
            <a:r>
              <a:rPr lang="ko-KR" altLang="en-US" dirty="0" err="1" smtClean="0"/>
              <a:t>인터페이스할</a:t>
            </a:r>
            <a:r>
              <a:rPr lang="ko-KR" altLang="en-US" dirty="0" smtClean="0"/>
              <a:t> 수 있는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(a)</a:t>
            </a:r>
            <a:r>
              <a:rPr lang="ko-KR" altLang="en-US" dirty="0" smtClean="0"/>
              <a:t>는 두 개의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이 마스터 모드로 </a:t>
            </a:r>
            <a:r>
              <a:rPr lang="en-US" altLang="ko-KR" dirty="0" smtClean="0"/>
              <a:t>SPI</a:t>
            </a:r>
            <a:r>
              <a:rPr lang="ko-KR" altLang="en-US" dirty="0" smtClean="0"/>
              <a:t> 통신 시작 대기 상태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/SS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SCK </a:t>
            </a:r>
            <a:r>
              <a:rPr lang="ko-KR" altLang="en-US" dirty="0" smtClean="0"/>
              <a:t>내부에 </a:t>
            </a:r>
            <a:r>
              <a:rPr lang="ko-KR" altLang="en-US" dirty="0" err="1" smtClean="0"/>
              <a:t>풀업저항을</a:t>
            </a:r>
            <a:r>
              <a:rPr lang="ko-KR" altLang="en-US" dirty="0" smtClean="0"/>
              <a:t> 연결하여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가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(b)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SPI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획득하려는 마스터가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신호를 출력 방향으로 바꿔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LOW </a:t>
            </a:r>
            <a:r>
              <a:rPr lang="ko-KR" altLang="en-US" dirty="0" smtClean="0"/>
              <a:t>신호를 인가하면 상대는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모드로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/SS </a:t>
            </a:r>
            <a:r>
              <a:rPr lang="ko-KR" altLang="en-US" dirty="0" smtClean="0"/>
              <a:t>신호를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만든 마스터는 </a:t>
            </a:r>
            <a:r>
              <a:rPr lang="en-US" altLang="ko-KR" dirty="0" smtClean="0"/>
              <a:t>SCK </a:t>
            </a:r>
            <a:r>
              <a:rPr lang="ko-KR" altLang="en-US" dirty="0" smtClean="0"/>
              <a:t>핀의 방향을 출력으로 바꿔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공급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SPI </a:t>
            </a:r>
            <a:r>
              <a:rPr lang="ko-KR" altLang="en-US" dirty="0" smtClean="0"/>
              <a:t>통신을 종료하려면 마스터는 핀 방향을 바꾸고 대기 상태로 만듦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38806"/>
            <a:ext cx="810889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슬레이브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핀 </a:t>
            </a:r>
            <a:r>
              <a:rPr lang="en-US" altLang="ko-KR" dirty="0" smtClean="0"/>
              <a:t>/SS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를 받은 마스터는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SPCR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MSTR </a:t>
            </a:r>
            <a:r>
              <a:rPr lang="ko-KR" altLang="en-US" dirty="0" err="1" smtClean="0"/>
              <a:t>비트값이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바뀌고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SCK </a:t>
            </a:r>
            <a:r>
              <a:rPr lang="ko-KR" altLang="en-US" dirty="0" smtClean="0"/>
              <a:t>핀과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핀이 입력으로 바뀜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SPSR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SPIF </a:t>
            </a:r>
            <a:r>
              <a:rPr lang="ko-KR" altLang="en-US" dirty="0" smtClean="0"/>
              <a:t>비트도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바뀜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SPI </a:t>
            </a:r>
            <a:r>
              <a:rPr lang="ko-KR" altLang="en-US" dirty="0" smtClean="0"/>
              <a:t>인터럽트가 설정되어 있으면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인터럽트 서비스 루틴이 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마스터가 제공하는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클록에</a:t>
            </a:r>
            <a:r>
              <a:rPr lang="ko-KR" altLang="en-US" dirty="0" smtClean="0"/>
              <a:t> 의해 </a:t>
            </a:r>
            <a:r>
              <a:rPr lang="en-US" altLang="ko-KR" dirty="0" smtClean="0"/>
              <a:t>SPDR </a:t>
            </a:r>
            <a:r>
              <a:rPr lang="ko-KR" altLang="en-US" dirty="0" smtClean="0"/>
              <a:t>레지스터로 송수신을 동시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송수신이 모두 완료되면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마스터에 의해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로 바뀜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마스터로 바뀌려면 </a:t>
            </a:r>
            <a:r>
              <a:rPr lang="en-US" altLang="ko-KR" dirty="0" smtClean="0"/>
              <a:t>SPCR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MSTR </a:t>
            </a:r>
            <a:r>
              <a:rPr lang="ko-KR" altLang="en-US" dirty="0" smtClean="0"/>
              <a:t>레지스터를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만들어 통신 대기 상태로 만듦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SPCR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제어 레지스터</a:t>
            </a:r>
            <a:r>
              <a:rPr lang="en-US" altLang="ko-KR" dirty="0" smtClean="0"/>
              <a:t>(SPI Control Register)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4189" y="2009658"/>
            <a:ext cx="5832648" cy="1143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664" y="3171790"/>
            <a:ext cx="7330802" cy="347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USART </a:t>
            </a:r>
            <a:r>
              <a:rPr lang="ko-KR" altLang="en-US" dirty="0" smtClean="0"/>
              <a:t>데이터 프레임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프레임은 영어 한 문자에 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크기는 </a:t>
            </a:r>
            <a:r>
              <a:rPr lang="en-US" altLang="ko-KR" dirty="0" smtClean="0"/>
              <a:t>5~9 </a:t>
            </a:r>
            <a:r>
              <a:rPr lang="ko-KR" altLang="en-US" dirty="0" smtClean="0"/>
              <a:t>비트 중 하나로 선정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시작 비트</a:t>
            </a:r>
            <a:r>
              <a:rPr lang="en-US" altLang="ko-KR" dirty="0" smtClean="0"/>
              <a:t>(St) : </a:t>
            </a:r>
            <a:r>
              <a:rPr lang="ko-KR" altLang="en-US" dirty="0" smtClean="0"/>
              <a:t>새로운 프레임이 시작되면 반드시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 시간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비트 </a:t>
            </a:r>
            <a:r>
              <a:rPr lang="en-US" altLang="ko-KR" dirty="0" smtClean="0"/>
              <a:t>: 5~9 </a:t>
            </a:r>
            <a:r>
              <a:rPr lang="ko-KR" altLang="en-US" dirty="0" smtClean="0"/>
              <a:t>비트 시간 동안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MSB</a:t>
            </a:r>
            <a:r>
              <a:rPr lang="ko-KR" altLang="en-US" dirty="0" smtClean="0"/>
              <a:t>까지 차례로 전송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패리티 비트</a:t>
            </a:r>
            <a:r>
              <a:rPr lang="en-US" altLang="ko-KR" dirty="0" smtClean="0"/>
              <a:t>(P) : 1</a:t>
            </a:r>
            <a:r>
              <a:rPr lang="ko-KR" altLang="en-US" dirty="0" smtClean="0"/>
              <a:t>의 개수가 홀수 또는 짝수가 되도록 패리트 비트 설정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패리티 비트 없음</a:t>
            </a:r>
            <a:r>
              <a:rPr lang="en-US" altLang="ko-KR" dirty="0" smtClean="0"/>
              <a:t>(None)</a:t>
            </a:r>
            <a:r>
              <a:rPr lang="ko-KR" altLang="en-US" dirty="0" smtClean="0"/>
              <a:t>을 설정하면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송수신에 패리티 비트는 사용하지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정지 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프레임과 프레임 사이를 구분하기 위해 정지 비트 구간을 둠</a:t>
            </a:r>
            <a:r>
              <a:rPr lang="en-US" altLang="ko-KR" dirty="0" smtClean="0"/>
              <a:t>     </a:t>
            </a:r>
          </a:p>
          <a:p>
            <a:pPr lvl="3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정지 비트는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 수 있음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865" y="4834277"/>
            <a:ext cx="7488833" cy="1259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274320" lvl="1" indent="0">
              <a:buNone/>
            </a:pPr>
            <a:endParaRPr lang="en-US" altLang="ko-KR" dirty="0" smtClean="0"/>
          </a:p>
          <a:p>
            <a:pPr marL="274320" lvl="1" indent="0">
              <a:buNone/>
            </a:pP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8424" cy="274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전송 데이터 </a:t>
            </a:r>
            <a:r>
              <a:rPr lang="ko-KR" altLang="en-US" dirty="0" err="1" smtClean="0"/>
              <a:t>셋업과</a:t>
            </a:r>
            <a:r>
              <a:rPr lang="ko-KR" altLang="en-US" dirty="0" smtClean="0"/>
              <a:t> 샘플링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전송부의 </a:t>
            </a:r>
            <a:r>
              <a:rPr lang="ko-KR" altLang="en-US" dirty="0" err="1" smtClean="0"/>
              <a:t>셋업과</a:t>
            </a:r>
            <a:r>
              <a:rPr lang="ko-KR" altLang="en-US" dirty="0" smtClean="0"/>
              <a:t> 수신부의 샘플링 동기 순간이 약속되어야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CPOL, CPHA</a:t>
            </a:r>
            <a:r>
              <a:rPr lang="ko-KR" altLang="en-US" dirty="0" smtClean="0"/>
              <a:t>에 의해 결정되는 셋업과 샘플링 위치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CPOL :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극성 설정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0 : </a:t>
            </a:r>
            <a:r>
              <a:rPr lang="ko-KR" altLang="en-US" dirty="0" smtClean="0"/>
              <a:t>평상시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송수신할 때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펄스로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1 : </a:t>
            </a:r>
            <a:r>
              <a:rPr lang="ko-KR" altLang="en-US" dirty="0" smtClean="0"/>
              <a:t>평상시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송수신할 때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펄스로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CPHA : </a:t>
            </a:r>
            <a:r>
              <a:rPr lang="ko-KR" altLang="en-US" dirty="0" smtClean="0"/>
              <a:t>샘플링 시점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0 : </a:t>
            </a:r>
            <a:r>
              <a:rPr lang="ko-KR" altLang="en-US" dirty="0" smtClean="0"/>
              <a:t>처음</a:t>
            </a:r>
            <a:r>
              <a:rPr lang="en-US" altLang="ko-KR" dirty="0" smtClean="0"/>
              <a:t>(leading)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샘플링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1 : </a:t>
            </a:r>
            <a:r>
              <a:rPr lang="ko-KR" altLang="en-US" dirty="0" smtClean="0"/>
              <a:t>늦은</a:t>
            </a:r>
            <a:r>
              <a:rPr lang="en-US" altLang="ko-KR" dirty="0" smtClean="0"/>
              <a:t>(trailing)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샘플링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1" y="4581128"/>
            <a:ext cx="6912769" cy="170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 CPOL=1, CPHA=1, DODR=1</a:t>
            </a:r>
            <a:r>
              <a:rPr lang="ko-KR" altLang="en-US" dirty="0" smtClean="0"/>
              <a:t>일 때 데이터 송수신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CPOL=1 : </a:t>
            </a:r>
            <a:r>
              <a:rPr lang="ko-KR" altLang="en-US" dirty="0" smtClean="0"/>
              <a:t>평상시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송수신할 때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펄스로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CPHA=1 : </a:t>
            </a:r>
            <a:r>
              <a:rPr lang="ko-KR" altLang="en-US" dirty="0" smtClean="0"/>
              <a:t>늦은</a:t>
            </a:r>
            <a:r>
              <a:rPr lang="en-US" altLang="ko-KR" dirty="0" smtClean="0"/>
              <a:t>(trailing)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샘플링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DODR=1 : LSB </a:t>
            </a:r>
            <a:r>
              <a:rPr lang="ko-KR" altLang="en-US" dirty="0" smtClean="0"/>
              <a:t>먼저 송수신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50596"/>
            <a:ext cx="6768752" cy="289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1475656" y="2617748"/>
            <a:ext cx="4799562" cy="3907596"/>
            <a:chOff x="1572638" y="2566645"/>
            <a:chExt cx="4799562" cy="3907596"/>
          </a:xfrm>
        </p:grpSpPr>
        <p:grpSp>
          <p:nvGrpSpPr>
            <p:cNvPr id="17" name="그룹 16"/>
            <p:cNvGrpSpPr/>
            <p:nvPr/>
          </p:nvGrpSpPr>
          <p:grpSpPr>
            <a:xfrm>
              <a:off x="3755681" y="2935977"/>
              <a:ext cx="2439353" cy="2453288"/>
              <a:chOff x="3755681" y="2996952"/>
              <a:chExt cx="2439353" cy="3024336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3755681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3908081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060481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4212881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4365281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4506392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4658792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811192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150685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5286976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434556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582136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5741005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5899874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047454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6195034" y="2996952"/>
                <a:ext cx="0" cy="302433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2383503" y="4006805"/>
              <a:ext cx="1324401" cy="10740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r">
                <a:lnSpc>
                  <a:spcPct val="250000"/>
                </a:lnSpc>
              </a:pP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마스터 송신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  <a:p>
              <a:pPr algn="r">
                <a:lnSpc>
                  <a:spcPct val="250000"/>
                </a:lnSpc>
              </a:pPr>
              <a:r>
                <a:rPr lang="ko-KR" altLang="en-US" sz="1400" dirty="0" err="1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슬레이브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 송신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6466" y="4150821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  <a:ea typeface="+mn-ea"/>
                  <a:cs typeface="Courier New" pitchFamily="49" charset="0"/>
                </a:rPr>
                <a:t>10000000</a:t>
              </a:r>
              <a:endParaRPr lang="ko-KR" altLang="en-US" sz="1400" b="1" dirty="0">
                <a:solidFill>
                  <a:srgbClr val="0070C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81470" y="4150821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  <a:ea typeface="+mn-ea"/>
                  <a:cs typeface="Courier New" pitchFamily="49" charset="0"/>
                </a:rPr>
                <a:t>01000000</a:t>
              </a:r>
              <a:endParaRPr lang="ko-KR" altLang="en-US" sz="1400" b="1" dirty="0">
                <a:solidFill>
                  <a:srgbClr val="0070C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79451" y="479889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  <a:ea typeface="+mn-ea"/>
                  <a:cs typeface="Courier New" pitchFamily="49" charset="0"/>
                </a:rPr>
                <a:t>10000000</a:t>
              </a:r>
              <a:endParaRPr lang="ko-KR" altLang="en-US" sz="1400" b="1" dirty="0">
                <a:solidFill>
                  <a:srgbClr val="0070C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74455" y="4798893"/>
              <a:ext cx="1018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70C0"/>
                  </a:solidFill>
                  <a:latin typeface="+mn-ea"/>
                  <a:ea typeface="+mn-ea"/>
                  <a:cs typeface="Courier New" pitchFamily="49" charset="0"/>
                </a:rPr>
                <a:t>11011001</a:t>
              </a:r>
              <a:endParaRPr lang="ko-KR" altLang="en-US" sz="1400" b="1" dirty="0">
                <a:solidFill>
                  <a:srgbClr val="0070C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51926" y="5400357"/>
              <a:ext cx="288861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L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S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B</a:t>
              </a:r>
              <a:endParaRPr lang="ko-KR" altLang="en-US" sz="1400" dirty="0">
                <a:solidFill>
                  <a:srgbClr val="0070C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99074" y="5400357"/>
              <a:ext cx="34977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M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S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B</a:t>
              </a:r>
              <a:endParaRPr lang="ko-KR" altLang="en-US" sz="1400" dirty="0">
                <a:solidFill>
                  <a:srgbClr val="0070C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20078" y="5400357"/>
              <a:ext cx="288861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L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S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B</a:t>
              </a:r>
              <a:endParaRPr lang="ko-KR" altLang="en-US" sz="1400" dirty="0">
                <a:solidFill>
                  <a:srgbClr val="0070C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22424" y="5400357"/>
              <a:ext cx="349776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M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 smtClean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S</a:t>
              </a:r>
            </a:p>
            <a:p>
              <a:pPr algn="r">
                <a:lnSpc>
                  <a:spcPct val="7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+mn-ea"/>
                  <a:ea typeface="+mn-ea"/>
                  <a:cs typeface="Arial Unicode MS" pitchFamily="50" charset="-127"/>
                </a:rPr>
                <a:t>B</a:t>
              </a:r>
              <a:endParaRPr lang="ko-KR" altLang="en-US" sz="1400" dirty="0">
                <a:solidFill>
                  <a:srgbClr val="0070C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635896" y="4006805"/>
              <a:ext cx="1224136" cy="19442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076056" y="4006805"/>
              <a:ext cx="1224136" cy="19442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923928" y="5941729"/>
              <a:ext cx="566181" cy="5232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Courier New" pitchFamily="49" charset="0"/>
                </a:rPr>
                <a:t>0x01</a:t>
              </a: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Courier New" pitchFamily="49" charset="0"/>
                </a:rPr>
                <a:t>0x01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76061" y="5951021"/>
              <a:ext cx="570990" cy="5232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Courier New" pitchFamily="49" charset="0"/>
                </a:rPr>
                <a:t>0x02</a:t>
              </a: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Courier New" pitchFamily="49" charset="0"/>
                </a:rPr>
                <a:t>0x9B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Courier New" pitchFamily="49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2638" y="5951021"/>
              <a:ext cx="1991250" cy="5232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마스터 송신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(16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진수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)</a:t>
              </a:r>
            </a:p>
            <a:p>
              <a:pPr algn="r"/>
              <a:r>
                <a:rPr lang="ko-KR" altLang="en-US" sz="1400" dirty="0" err="1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슬레이브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 송신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(16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진수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)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60481" y="2566645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+mn-ea"/>
                  <a:ea typeface="+mn-ea"/>
                </a:rPr>
                <a:t>샘플링 위치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분주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SPI2X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SPR1, SPR0 </a:t>
            </a:r>
            <a:r>
              <a:rPr lang="ko-KR" altLang="en-US" dirty="0" smtClean="0"/>
              <a:t>비트로 분주된 </a:t>
            </a:r>
            <a:r>
              <a:rPr lang="en-US" altLang="ko-KR" dirty="0" smtClean="0"/>
              <a:t>SCK </a:t>
            </a:r>
            <a:r>
              <a:rPr lang="ko-KR" altLang="en-US" dirty="0" smtClean="0"/>
              <a:t>결정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SPI2X </a:t>
            </a:r>
            <a:r>
              <a:rPr lang="ko-KR" altLang="en-US" dirty="0" smtClean="0"/>
              <a:t>비트는 주파수를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배속으로 빠르게 하는 효과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656" y="2348880"/>
            <a:ext cx="467397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SPSR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상태 레지스터</a:t>
            </a:r>
            <a:r>
              <a:rPr lang="en-US" altLang="ko-KR" dirty="0" smtClean="0"/>
              <a:t>(SPI Status Register)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834" y="2143040"/>
            <a:ext cx="6372200" cy="127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645024"/>
            <a:ext cx="818165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관련 레지스터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SPDR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기록하면 마스터가 생성하는 </a:t>
            </a:r>
            <a:r>
              <a:rPr lang="ko-KR" altLang="en-US" dirty="0" err="1" smtClean="0"/>
              <a:t>클록에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동기되어</a:t>
            </a:r>
            <a:r>
              <a:rPr lang="ko-KR" altLang="en-US" dirty="0" smtClean="0"/>
              <a:t> 천이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읽으면 수신 천이되어 버퍼에 보관된 데이터를 얻음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SPDR</a:t>
            </a:r>
            <a:r>
              <a:rPr lang="ko-KR" altLang="en-US" dirty="0" smtClean="0"/>
              <a:t>을 쓰고 읽을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마스터와 </a:t>
            </a:r>
            <a:r>
              <a:rPr lang="ko-KR" altLang="en-US" dirty="0" err="1" smtClean="0"/>
              <a:t>슬레이브의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MOSI, MISO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656" y="2440290"/>
            <a:ext cx="56911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365104"/>
            <a:ext cx="8280920" cy="177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(1) SPI </a:t>
            </a:r>
            <a:r>
              <a:rPr lang="ko-KR" altLang="en-US" sz="1800" dirty="0" smtClean="0">
                <a:solidFill>
                  <a:schemeClr val="tx1"/>
                </a:solidFill>
              </a:rPr>
              <a:t>마스터 모드로 통신하는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비접촉</a:t>
            </a:r>
            <a:r>
              <a:rPr lang="ko-KR" altLang="en-US" sz="1800" dirty="0" smtClean="0">
                <a:solidFill>
                  <a:schemeClr val="tx1"/>
                </a:solidFill>
              </a:rPr>
              <a:t> 온도센서와 인터페이스 수행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(2) SPI </a:t>
            </a:r>
            <a:r>
              <a:rPr lang="ko-KR" altLang="en-US" sz="1800" dirty="0" smtClean="0">
                <a:solidFill>
                  <a:schemeClr val="tx1"/>
                </a:solidFill>
              </a:rPr>
              <a:t>인터럽트를 사용하여 측정된 온도를 가져옴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(3) </a:t>
            </a:r>
            <a:r>
              <a:rPr lang="ko-KR" altLang="en-US" sz="1800" dirty="0" smtClean="0">
                <a:solidFill>
                  <a:schemeClr val="tx1"/>
                </a:solidFill>
              </a:rPr>
              <a:t>상용 제품</a:t>
            </a:r>
            <a:r>
              <a:rPr lang="en-US" altLang="ko-KR" sz="1800" dirty="0" smtClean="0">
                <a:solidFill>
                  <a:schemeClr val="tx1"/>
                </a:solidFill>
              </a:rPr>
              <a:t>(DTM-M300 </a:t>
            </a:r>
            <a:r>
              <a:rPr lang="ko-KR" altLang="en-US" sz="1800" dirty="0" smtClean="0">
                <a:solidFill>
                  <a:schemeClr val="tx1"/>
                </a:solidFill>
              </a:rPr>
              <a:t>모듈</a:t>
            </a:r>
            <a:r>
              <a:rPr lang="en-US" altLang="ko-KR" sz="1800" dirty="0" smtClean="0">
                <a:solidFill>
                  <a:schemeClr val="tx1"/>
                </a:solidFill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</a:rPr>
              <a:t> 데이터시트를 확인하여 응용프로그램 완성</a:t>
            </a:r>
            <a:endParaRPr lang="en-US" altLang="ko-KR" sz="1800" dirty="0" smtClean="0">
              <a:solidFill>
                <a:schemeClr val="tx1"/>
              </a:solidFill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6084" y="2996952"/>
            <a:ext cx="6048672" cy="1944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0100" y="3140968"/>
            <a:ext cx="576064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DTM-M300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모듈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SPI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비접촉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온도센서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2.4~3.3[V], 4.5[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mA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에서 동작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타깃온도와 주변온도를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SPI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통신 마스터로 전달</a:t>
            </a:r>
            <a:endParaRPr lang="ko-KR" altLang="en-US" sz="18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02294"/>
            <a:ext cx="7344816" cy="473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SPI </a:t>
            </a:r>
            <a:r>
              <a:rPr lang="ko-KR" altLang="en-US" dirty="0" err="1" smtClean="0"/>
              <a:t>비접촉</a:t>
            </a:r>
            <a:r>
              <a:rPr lang="ko-KR" altLang="en-US" dirty="0" smtClean="0"/>
              <a:t> 온도센서의 타이밍과 데이터 포맷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6912769" cy="486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신호로 사용하고</a:t>
            </a:r>
            <a:r>
              <a:rPr lang="en-US" altLang="ko-KR" dirty="0" smtClean="0"/>
              <a:t>, SO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MOSI </a:t>
            </a:r>
            <a:r>
              <a:rPr lang="ko-KR" altLang="en-US" dirty="0" smtClean="0"/>
              <a:t>신호로 대치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비접촉</a:t>
            </a:r>
            <a:r>
              <a:rPr lang="ko-KR" altLang="en-US" dirty="0" smtClean="0"/>
              <a:t> 온도센서는 마스터 이므로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ATmega128 </a:t>
            </a:r>
            <a:r>
              <a:rPr lang="ko-KR" altLang="en-US" dirty="0" smtClean="0"/>
              <a:t>보드는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SPCR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MSTR=0</a:t>
            </a:r>
            <a:r>
              <a:rPr lang="ko-KR" altLang="en-US" dirty="0" smtClean="0"/>
              <a:t>으로 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비접촉</a:t>
            </a:r>
            <a:r>
              <a:rPr lang="ko-KR" altLang="en-US" dirty="0" smtClean="0"/>
              <a:t> 온도센서에서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문자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부터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LSB</a:t>
            </a:r>
            <a:r>
              <a:rPr lang="ko-KR" altLang="en-US" dirty="0" smtClean="0"/>
              <a:t>부터 먼저 출력되므로 </a:t>
            </a:r>
            <a:r>
              <a:rPr lang="en-US" altLang="ko-KR" dirty="0" smtClean="0"/>
              <a:t>SPCR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DORD=1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4"/>
            <a:r>
              <a:rPr lang="en-US" altLang="ko-KR" dirty="0" smtClean="0"/>
              <a:t>OxA1 : </a:t>
            </a:r>
            <a:r>
              <a:rPr lang="ko-KR" altLang="en-US" dirty="0" smtClean="0"/>
              <a:t>첫 전송 데이터 </a:t>
            </a:r>
            <a:r>
              <a:rPr lang="ko-KR" altLang="en-US" dirty="0" err="1" smtClean="0"/>
              <a:t>고정값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OH : </a:t>
            </a:r>
            <a:r>
              <a:rPr lang="ko-KR" altLang="en-US" dirty="0" smtClean="0"/>
              <a:t>타깃 온도 상위 바이트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OL : </a:t>
            </a:r>
            <a:r>
              <a:rPr lang="ko-KR" altLang="en-US" dirty="0" smtClean="0"/>
              <a:t>타깃 온도 하위 바이트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AH : </a:t>
            </a:r>
            <a:r>
              <a:rPr lang="ko-KR" altLang="en-US" dirty="0" smtClean="0"/>
              <a:t>주변 온도 상위 바이트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AL : </a:t>
            </a:r>
            <a:r>
              <a:rPr lang="ko-KR" altLang="en-US" dirty="0" smtClean="0"/>
              <a:t>주변 온도 하위 바이트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SCK</a:t>
            </a:r>
            <a:r>
              <a:rPr lang="ko-KR" altLang="en-US" dirty="0" smtClean="0"/>
              <a:t>가 대기 상태에서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CPOL=1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셋업</a:t>
            </a:r>
            <a:r>
              <a:rPr lang="ko-KR" altLang="en-US" dirty="0" smtClean="0"/>
              <a:t> 위치는 </a:t>
            </a:r>
            <a:r>
              <a:rPr lang="en-US" altLang="ko-KR" dirty="0" smtClean="0"/>
              <a:t>CLK</a:t>
            </a:r>
            <a:r>
              <a:rPr lang="ko-KR" altLang="en-US" dirty="0" smtClean="0"/>
              <a:t> 앞부분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샘플링 위치는 뒷부분이므로</a:t>
            </a:r>
            <a:r>
              <a:rPr lang="en-US" altLang="ko-KR" dirty="0" smtClean="0"/>
              <a:t>, CPHA=1</a:t>
            </a:r>
            <a:r>
              <a:rPr lang="ko-KR" altLang="en-US" dirty="0" smtClean="0"/>
              <a:t>로 설정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789040"/>
            <a:ext cx="523874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USART </a:t>
            </a:r>
            <a:r>
              <a:rPr lang="ko-KR" altLang="en-US" dirty="0" smtClean="0"/>
              <a:t>내부 구조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송신부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수신부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9284" y="826438"/>
            <a:ext cx="5872272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6991893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95536" y="1124744"/>
            <a:ext cx="8280920" cy="43204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46818"/>
            <a:ext cx="7920880" cy="3580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6093296"/>
            <a:ext cx="432048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251520" y="4869160"/>
            <a:ext cx="8640960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req_spi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변수로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ISR(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SPI_STC_vect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인터럽트 서비스 함수와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송수신 문자 수에 대한 요청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응답 인터페이스 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sprintf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 )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함수의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%f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포맷을 사용하므로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아래의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링커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옵션 추가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5536" y="980728"/>
            <a:ext cx="8424936" cy="374441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spi_thermometer.c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SPI </a:t>
            </a:r>
            <a:r>
              <a:rPr lang="ko-KR" altLang="en-US" dirty="0" smtClean="0"/>
              <a:t>초기화 함수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SPI </a:t>
            </a:r>
            <a:r>
              <a:rPr lang="ko-KR" altLang="en-US" dirty="0" smtClean="0"/>
              <a:t>인터럽트 서비스 함수와 변수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변수 선언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894" y="1901865"/>
            <a:ext cx="7434506" cy="132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11560" y="1844824"/>
            <a:ext cx="8208912" cy="151216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281632"/>
            <a:ext cx="3816424" cy="195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611560" y="4149080"/>
            <a:ext cx="8208912" cy="223224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5152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7"/>
            <a:ext cx="7216759" cy="482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그룹 22"/>
          <p:cNvGrpSpPr/>
          <p:nvPr/>
        </p:nvGrpSpPr>
        <p:grpSpPr>
          <a:xfrm>
            <a:off x="1619672" y="3872073"/>
            <a:ext cx="6840760" cy="2001128"/>
            <a:chOff x="1691680" y="3611919"/>
            <a:chExt cx="6840760" cy="2001128"/>
          </a:xfrm>
        </p:grpSpPr>
        <p:cxnSp>
          <p:nvCxnSpPr>
            <p:cNvPr id="24" name="직선 화살표 연결선 23"/>
            <p:cNvCxnSpPr/>
            <p:nvPr/>
          </p:nvCxnSpPr>
          <p:spPr>
            <a:xfrm flipH="1">
              <a:off x="1691680" y="4388911"/>
              <a:ext cx="684076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55082" y="3611919"/>
              <a:ext cx="2166106" cy="7386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8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비트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SPDR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값을 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16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비트 정수 </a:t>
              </a:r>
              <a:r>
                <a:rPr lang="en-US" altLang="ko-KR" sz="1400" dirty="0" err="1" smtClean="0">
                  <a:solidFill>
                    <a:srgbClr val="C00000"/>
                  </a:solidFill>
                  <a:latin typeface="+mn-ea"/>
                  <a:ea typeface="+mn-ea"/>
                </a:rPr>
                <a:t>temp_obj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의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상위 바이트로 이동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1691680" y="5613047"/>
              <a:ext cx="684076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031816" y="4591003"/>
              <a:ext cx="2284600" cy="95410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8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비트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SPDR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값을 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16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비트 정수 </a:t>
              </a:r>
              <a:r>
                <a:rPr lang="en-US" altLang="ko-KR" sz="1400" dirty="0" err="1" smtClean="0">
                  <a:solidFill>
                    <a:srgbClr val="C00000"/>
                  </a:solidFill>
                  <a:latin typeface="+mn-ea"/>
                  <a:ea typeface="+mn-ea"/>
                </a:rPr>
                <a:t>temp_obj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의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상</a:t>
              </a:r>
              <a:r>
                <a:rPr lang="ko-KR" altLang="en-US" sz="1400" dirty="0">
                  <a:solidFill>
                    <a:srgbClr val="C00000"/>
                  </a:solidFill>
                  <a:latin typeface="+mn-ea"/>
                  <a:ea typeface="+mn-ea"/>
                </a:rPr>
                <a:t>위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 바이트는 유지시키고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하위 바이트에 복사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95536" y="1196752"/>
            <a:ext cx="8352928" cy="511256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605636" y="1604417"/>
            <a:ext cx="2265296" cy="1368152"/>
            <a:chOff x="5684640" y="1412776"/>
            <a:chExt cx="2265296" cy="1368152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900664" y="1412776"/>
              <a:ext cx="0" cy="136815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5684640" y="1412776"/>
              <a:ext cx="21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5684640" y="2780928"/>
              <a:ext cx="21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963367" y="1635187"/>
              <a:ext cx="1986569" cy="5232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16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비트 정수 </a:t>
              </a:r>
              <a:r>
                <a:rPr lang="en-US" altLang="ko-KR" sz="1400" dirty="0" err="1" smtClean="0">
                  <a:solidFill>
                    <a:srgbClr val="C00000"/>
                  </a:solidFill>
                  <a:latin typeface="+mn-ea"/>
                  <a:ea typeface="+mn-ea"/>
                </a:rPr>
                <a:t>temp_obj</a:t>
              </a:r>
              <a:endParaRPr lang="en-US" altLang="ko-KR" sz="1400" dirty="0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</a:rPr>
                <a:t>주변 공기 온도 취함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182242"/>
            <a:ext cx="5040561" cy="332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395536" y="1124744"/>
            <a:ext cx="8352928" cy="345638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결과 관찰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(a) </a:t>
            </a:r>
            <a:r>
              <a:rPr lang="ko-KR" altLang="en-US" dirty="0" smtClean="0"/>
              <a:t>앞에 물체가 없을 때는 물체 온도 </a:t>
            </a:r>
            <a:r>
              <a:rPr lang="en-US" altLang="ko-KR" dirty="0" smtClean="0"/>
              <a:t>20.9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 온도 </a:t>
            </a:r>
            <a:r>
              <a:rPr lang="en-US" altLang="ko-KR" dirty="0" smtClean="0"/>
              <a:t>20.7</a:t>
            </a:r>
            <a:r>
              <a:rPr lang="ko-KR" altLang="en-US" dirty="0" smtClean="0"/>
              <a:t>도 측정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(b) </a:t>
            </a:r>
            <a:r>
              <a:rPr lang="ko-KR" altLang="en-US" dirty="0" smtClean="0"/>
              <a:t>손을 앞에다 대면 물체 온도 </a:t>
            </a:r>
            <a:r>
              <a:rPr lang="en-US" altLang="ko-KR" dirty="0" smtClean="0"/>
              <a:t>31.6</a:t>
            </a:r>
            <a:r>
              <a:rPr lang="ko-KR" altLang="en-US" dirty="0" smtClean="0"/>
              <a:t>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 온도 </a:t>
            </a:r>
            <a:r>
              <a:rPr lang="en-US" altLang="ko-KR" dirty="0" smtClean="0"/>
              <a:t>20.7</a:t>
            </a:r>
            <a:r>
              <a:rPr lang="ko-KR" altLang="en-US" dirty="0" smtClean="0"/>
              <a:t>도 측정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844854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고정 마스터 모드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온도센서와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고정 마스터 모드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온도센서와 인터페이스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11-9)</a:t>
            </a:r>
            <a:endParaRPr lang="ko-KR" altLang="en-US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6" y="1988840"/>
            <a:ext cx="68580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마스터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모드를 변경하면서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사이에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통신 수행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대기 중인 마스터에 </a:t>
            </a:r>
            <a:r>
              <a:rPr lang="en-US" altLang="ko-KR" dirty="0" smtClean="0"/>
              <a:t>/SS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로 감지하면 </a:t>
            </a:r>
            <a:r>
              <a:rPr lang="ko-KR" altLang="en-US" dirty="0" err="1" smtClean="0"/>
              <a:t>슬레이브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 확인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인터럽트 서비스 루틴에서 </a:t>
            </a:r>
            <a:r>
              <a:rPr lang="ko-KR" altLang="en-US" dirty="0" err="1" smtClean="0"/>
              <a:t>상태도에</a:t>
            </a:r>
            <a:r>
              <a:rPr lang="ko-KR" altLang="en-US" dirty="0" smtClean="0"/>
              <a:t> 따라 마스터 모드와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 실행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(4) </a:t>
            </a:r>
            <a:r>
              <a:rPr lang="en-US" altLang="ko-KR" dirty="0" err="1" smtClean="0"/>
              <a:t>Cds</a:t>
            </a:r>
            <a:r>
              <a:rPr lang="en-US" altLang="ko-KR" dirty="0" smtClean="0"/>
              <a:t>-</a:t>
            </a:r>
            <a:r>
              <a:rPr lang="ko-KR" altLang="en-US" dirty="0" smtClean="0"/>
              <a:t>셀이 밝을 때 작은 저항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어두울 때 큰 저항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빛의 밝기로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관찰</a:t>
            </a:r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1"/>
            <a:ext cx="7704856" cy="494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마스터 모드가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통신을 주관하는 상태 천이도</a:t>
            </a:r>
          </a:p>
          <a:p>
            <a:pPr lvl="3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676456" cy="426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USART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동기 통신 모드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XCK </a:t>
            </a:r>
            <a:r>
              <a:rPr lang="ko-KR" altLang="en-US" dirty="0" smtClean="0"/>
              <a:t>핀을 입력 방향으로 설정하면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외부에서 입력되는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XCK </a:t>
            </a:r>
            <a:r>
              <a:rPr lang="ko-KR" altLang="en-US" dirty="0" smtClean="0"/>
              <a:t>신호로 송수신을 동기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출력 방향으로 설정하면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UBRR</a:t>
            </a:r>
            <a:r>
              <a:rPr lang="ko-KR" altLang="en-US" dirty="0" smtClean="0"/>
              <a:t>에 설정된 보오레이트에 의해 생성되는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클록</a:t>
            </a:r>
            <a:r>
              <a:rPr lang="ko-KR" altLang="en-US" dirty="0" smtClean="0"/>
              <a:t> 신호를 </a:t>
            </a:r>
            <a:r>
              <a:rPr lang="en-US" altLang="ko-KR" dirty="0" smtClean="0"/>
              <a:t>XCK </a:t>
            </a:r>
            <a:r>
              <a:rPr lang="ko-KR" altLang="en-US" dirty="0" smtClean="0"/>
              <a:t>핀을 통해 </a:t>
            </a:r>
            <a:r>
              <a:rPr lang="ko-KR" altLang="en-US" dirty="0" err="1" smtClean="0"/>
              <a:t>슬레이브로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4">
              <a:buNone/>
            </a:pPr>
            <a:endParaRPr lang="en-US" altLang="ko-KR" dirty="0" smtClean="0"/>
          </a:p>
          <a:p>
            <a:pPr lvl="3"/>
            <a:r>
              <a:rPr lang="ko-KR" altLang="en-US" dirty="0" err="1" smtClean="0"/>
              <a:t>비동기</a:t>
            </a:r>
            <a:r>
              <a:rPr lang="ko-KR" altLang="en-US" dirty="0" smtClean="0"/>
              <a:t> 통신 모드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동기 신호 없이 </a:t>
            </a:r>
            <a:r>
              <a:rPr lang="en-US" altLang="ko-KR" dirty="0" smtClean="0"/>
              <a:t>UBRR</a:t>
            </a:r>
            <a:r>
              <a:rPr lang="ko-KR" altLang="en-US" dirty="0" smtClean="0"/>
              <a:t>에 설정된 보오레이트에 의해 자체적으로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송신과 수신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판정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슬레이브</a:t>
            </a:r>
            <a:r>
              <a:rPr lang="ko-KR" altLang="en-US" dirty="0" smtClean="0"/>
              <a:t> 모드 인터럽트 서비스 루틴에서 마스터와 인터페이스</a:t>
            </a:r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16444"/>
            <a:ext cx="8676455" cy="427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main.c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spi_adc.c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spi_adc.c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 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344688"/>
            <a:ext cx="4210323" cy="403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549077" y="2276872"/>
            <a:ext cx="7839347" cy="424847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 초기화 함수와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결과를 출력하는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LCD </a:t>
            </a:r>
            <a:r>
              <a:rPr lang="ko-KR" altLang="en-US" dirty="0" smtClean="0"/>
              <a:t>디스플레이 함수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7"/>
            <a:ext cx="8208912" cy="390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95536" y="1916832"/>
            <a:ext cx="8424936" cy="417646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168" y="1062123"/>
            <a:ext cx="6057056" cy="537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95536" y="980728"/>
            <a:ext cx="8424936" cy="554461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5"/>
            <a:ext cx="7796197" cy="161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412" y="3086844"/>
            <a:ext cx="7381948" cy="254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395536" y="980728"/>
            <a:ext cx="8424936" cy="48245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5536" y="980728"/>
            <a:ext cx="8424936" cy="554461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33527"/>
            <a:ext cx="5702216" cy="541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5536" y="887700"/>
            <a:ext cx="8424936" cy="570965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467543" y="910113"/>
            <a:ext cx="5472609" cy="5645199"/>
            <a:chOff x="467543" y="910113"/>
            <a:chExt cx="5472609" cy="5645199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0240" y="910113"/>
              <a:ext cx="5269912" cy="3357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7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543" y="4150605"/>
              <a:ext cx="5114689" cy="240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가변 마스터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슬레이브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모드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SPI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장치와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마스터와 </a:t>
            </a:r>
            <a:r>
              <a:rPr lang="ko-KR" altLang="en-US" dirty="0" err="1" smtClean="0"/>
              <a:t>슬레이브</a:t>
            </a:r>
            <a:r>
              <a:rPr lang="ko-KR" altLang="en-US" dirty="0" smtClean="0"/>
              <a:t> 모드를 </a:t>
            </a:r>
            <a:r>
              <a:rPr lang="ko-KR" altLang="en-US" dirty="0" err="1" smtClean="0"/>
              <a:t>번갈아가며</a:t>
            </a:r>
            <a:r>
              <a:rPr lang="ko-KR" altLang="en-US" dirty="0" smtClean="0"/>
              <a:t> 자신과 원격지의 </a:t>
            </a:r>
            <a:r>
              <a:rPr lang="en-US" altLang="ko-KR" dirty="0" err="1" smtClean="0"/>
              <a:t>Cds</a:t>
            </a:r>
            <a:r>
              <a:rPr lang="en-US" altLang="ko-KR" dirty="0" smtClean="0"/>
              <a:t>-</a:t>
            </a:r>
            <a:r>
              <a:rPr lang="ko-KR" altLang="en-US" dirty="0" smtClean="0"/>
              <a:t>셀 </a:t>
            </a:r>
            <a:r>
              <a:rPr lang="en-US" altLang="ko-KR" dirty="0" smtClean="0"/>
              <a:t>A/D </a:t>
            </a:r>
            <a:r>
              <a:rPr lang="ko-KR" altLang="en-US" dirty="0" err="1" smtClean="0"/>
              <a:t>변환값을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통신으로 공유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37392"/>
            <a:ext cx="7776864" cy="451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 16"/>
          <p:cNvSpPr/>
          <p:nvPr/>
        </p:nvSpPr>
        <p:spPr>
          <a:xfrm>
            <a:off x="5583513" y="221421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18" name="설명선 1(테두리 및 강조선) 17"/>
          <p:cNvSpPr/>
          <p:nvPr/>
        </p:nvSpPr>
        <p:spPr>
          <a:xfrm>
            <a:off x="6228184" y="1710156"/>
            <a:ext cx="1152128" cy="247204"/>
          </a:xfrm>
          <a:prstGeom prst="accentBorderCallout1">
            <a:avLst>
              <a:gd name="adj1" fmla="val 18750"/>
              <a:gd name="adj2" fmla="val -8333"/>
              <a:gd name="adj3" fmla="val 222022"/>
              <a:gd name="adj4" fmla="val -46172"/>
            </a:avLst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rgbClr val="C00000"/>
                </a:solidFill>
                <a:latin typeface="+mn-ea"/>
              </a:rPr>
              <a:t>Cds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-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셀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23073" y="394240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n-ea"/>
            </a:endParaRPr>
          </a:p>
        </p:txBody>
      </p:sp>
      <p:sp>
        <p:nvSpPr>
          <p:cNvPr id="20" name="설명선 1(테두리 및 강조선) 19"/>
          <p:cNvSpPr/>
          <p:nvPr/>
        </p:nvSpPr>
        <p:spPr>
          <a:xfrm flipH="1">
            <a:off x="254921" y="3561950"/>
            <a:ext cx="1152127" cy="308446"/>
          </a:xfrm>
          <a:prstGeom prst="accentBorderCallout1">
            <a:avLst>
              <a:gd name="adj1" fmla="val 18750"/>
              <a:gd name="adj2" fmla="val -8333"/>
              <a:gd name="adj3" fmla="val 117731"/>
              <a:gd name="adj4" fmla="val -14817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rgbClr val="C00000"/>
                </a:solidFill>
                <a:latin typeface="+mn-ea"/>
              </a:rPr>
              <a:t>Cds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-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셀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14162</TotalTime>
  <Words>3913</Words>
  <Application>Microsoft Office PowerPoint</Application>
  <PresentationFormat>화면 슬라이드 쇼(4:3)</PresentationFormat>
  <Paragraphs>680</Paragraphs>
  <Slides>98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98</vt:i4>
      </vt:variant>
    </vt:vector>
  </HeadingPairs>
  <TitlesOfParts>
    <vt:vector size="100" baseType="lpstr">
      <vt:lpstr>1_한빛마스터</vt:lpstr>
      <vt:lpstr>디자인 사용자 지정</vt:lpstr>
      <vt:lpstr> 시리얼 통신</vt:lpstr>
      <vt:lpstr>학습목표</vt:lpstr>
      <vt:lpstr>목 차</vt:lpstr>
      <vt:lpstr>Section 01 동기 및 비동기 모드 USART 통신</vt:lpstr>
      <vt:lpstr>Section 01 동기 및 비동기 모드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02 USART 통신</vt:lpstr>
      <vt:lpstr>Section 03 폴링을 이용한 문자 송수신</vt:lpstr>
      <vt:lpstr>Section 03 폴링을 이용한 문자 송수신</vt:lpstr>
      <vt:lpstr>Section 03 폴링을 이용한 문자 송수신 </vt:lpstr>
      <vt:lpstr>Section 03 폴링을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04 인터럽트와 큐를 이용한 문자 송수신</vt:lpstr>
      <vt:lpstr>Section 05 문자 송수신 함수와 printf( ), scanf( )                    함수의 연결</vt:lpstr>
      <vt:lpstr>Section 05 문자 송수신 함수와 printf( ), scanf( )                    함수의 연결</vt:lpstr>
      <vt:lpstr>Section 05 문자 송수신 함수와 printf( ), scanf( )                    함수의 연결</vt:lpstr>
      <vt:lpstr>Section 05 문자 송수신 함수와 printf( ), scanf( )                    함수의 연결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06 PC와 ATmega128 보드의 비동기 USART                  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07 SPI 통신</vt:lpstr>
      <vt:lpstr>Section 08 SPI 관련 레지스터</vt:lpstr>
      <vt:lpstr>Section 08 SPI 관련 레지스터</vt:lpstr>
      <vt:lpstr>Section 08 SPI 관련 레지스터</vt:lpstr>
      <vt:lpstr>Section 08 SPI 관련 레지스터</vt:lpstr>
      <vt:lpstr>Section 08 SPI 관련 레지스터</vt:lpstr>
      <vt:lpstr>Section 08 SPI 관련 레지스터</vt:lpstr>
      <vt:lpstr>Section 08 SPI 관련 레지스터</vt:lpstr>
      <vt:lpstr>Section 09 고정 마스터 모드 SPI 온도센서와  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09 고정 마스터 모드 SPI 온도센서와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Section 10 가변 마스터/슬레이브 모드 SPI 장치와                    인터페이스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admin</cp:lastModifiedBy>
  <cp:revision>837</cp:revision>
  <dcterms:created xsi:type="dcterms:W3CDTF">1601-01-01T00:00:00Z</dcterms:created>
  <dcterms:modified xsi:type="dcterms:W3CDTF">2015-08-26T12:18:28Z</dcterms:modified>
</cp:coreProperties>
</file>